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6858000" cy="9144000"/>
  <p:embeddedFontLst>
    <p:embeddedFont>
      <p:font typeface="Raleway"/>
      <p:regular r:id="rId23"/>
      <p:bold r:id="rId24"/>
      <p:italic r:id="rId25"/>
      <p:boldItalic r:id="rId26"/>
    </p:embeddedFont>
    <p:embeddedFont>
      <p:font typeface="Roboto"/>
      <p:regular r:id="rId27"/>
      <p:bold r:id="rId28"/>
      <p:italic r:id="rId29"/>
      <p:boldItalic r:id="rId30"/>
    </p:embeddedFont>
    <p:embeddedFont>
      <p:font typeface="Amatic SC"/>
      <p:regular r:id="rId31"/>
      <p:bold r:id="rId32"/>
    </p:embeddedFont>
    <p:embeddedFont>
      <p:font typeface="Source Code Pro"/>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aleway-bold.fntdata"/><Relationship Id="rId23" Type="http://schemas.openxmlformats.org/officeDocument/2006/relationships/font" Target="fonts/Raleway-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boldItalic.fntdata"/><Relationship Id="rId25" Type="http://schemas.openxmlformats.org/officeDocument/2006/relationships/font" Target="fonts/Raleway-italic.fntdata"/><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AmaticSC-regular.fntdata"/><Relationship Id="rId30" Type="http://schemas.openxmlformats.org/officeDocument/2006/relationships/font" Target="fonts/Roboto-boldItalic.fntdata"/><Relationship Id="rId11" Type="http://schemas.openxmlformats.org/officeDocument/2006/relationships/slide" Target="slides/slide7.xml"/><Relationship Id="rId33" Type="http://schemas.openxmlformats.org/officeDocument/2006/relationships/font" Target="fonts/SourceCodePro-regular.fntdata"/><Relationship Id="rId10" Type="http://schemas.openxmlformats.org/officeDocument/2006/relationships/slide" Target="slides/slide6.xml"/><Relationship Id="rId32" Type="http://schemas.openxmlformats.org/officeDocument/2006/relationships/font" Target="fonts/AmaticSC-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SourceCodePro-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ct val="127272"/>
              <a:buChar char="●"/>
              <a:defRPr sz="1100"/>
            </a:lvl1pPr>
            <a:lvl2pPr lvl="1">
              <a:spcBef>
                <a:spcPts val="0"/>
              </a:spcBef>
              <a:buSzPct val="127272"/>
              <a:buChar char="○"/>
              <a:defRPr sz="1100"/>
            </a:lvl2pPr>
            <a:lvl3pPr lvl="2">
              <a:spcBef>
                <a:spcPts val="0"/>
              </a:spcBef>
              <a:buSzPct val="127272"/>
              <a:buChar char="■"/>
              <a:defRPr sz="1100"/>
            </a:lvl3pPr>
            <a:lvl4pPr lvl="3">
              <a:spcBef>
                <a:spcPts val="0"/>
              </a:spcBef>
              <a:buSzPct val="127272"/>
              <a:buChar char="●"/>
              <a:defRPr sz="1100"/>
            </a:lvl4pPr>
            <a:lvl5pPr lvl="4">
              <a:spcBef>
                <a:spcPts val="0"/>
              </a:spcBef>
              <a:buSzPct val="127272"/>
              <a:buChar char="○"/>
              <a:defRPr sz="1100"/>
            </a:lvl5pPr>
            <a:lvl6pPr lvl="5">
              <a:spcBef>
                <a:spcPts val="0"/>
              </a:spcBef>
              <a:buSzPct val="127272"/>
              <a:buChar char="■"/>
              <a:defRPr sz="1100"/>
            </a:lvl6pPr>
            <a:lvl7pPr lvl="6">
              <a:spcBef>
                <a:spcPts val="0"/>
              </a:spcBef>
              <a:buSzPct val="127272"/>
              <a:buChar char="●"/>
              <a:defRPr sz="1100"/>
            </a:lvl7pPr>
            <a:lvl8pPr lvl="7">
              <a:spcBef>
                <a:spcPts val="0"/>
              </a:spcBef>
              <a:buSzPct val="127272"/>
              <a:buChar char="○"/>
              <a:defRPr sz="1100"/>
            </a:lvl8pPr>
            <a:lvl9pPr lvl="8">
              <a:spcBef>
                <a:spcPts val="0"/>
              </a:spcBef>
              <a:buSzPct val="127272"/>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rvelapp.com/52861bd/screen/33749629"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GB" sz="1200">
                <a:latin typeface="Roboto"/>
                <a:ea typeface="Roboto"/>
                <a:cs typeface="Roboto"/>
                <a:sym typeface="Roboto"/>
              </a:rPr>
              <a:t>Good morning everyone! My name is Wei-Ting </a:t>
            </a:r>
            <a:r>
              <a:rPr b="1" lang="en-GB" sz="1200">
                <a:latin typeface="Roboto"/>
                <a:ea typeface="Roboto"/>
                <a:cs typeface="Roboto"/>
                <a:sym typeface="Roboto"/>
              </a:rPr>
              <a:t>and I’m Soheil</a:t>
            </a:r>
            <a:r>
              <a:rPr lang="en-GB" sz="1200">
                <a:latin typeface="Roboto"/>
                <a:ea typeface="Roboto"/>
                <a:cs typeface="Roboto"/>
                <a:sym typeface="Roboto"/>
              </a:rPr>
              <a:t>.</a:t>
            </a:r>
          </a:p>
          <a:p>
            <a:pPr lvl="0">
              <a:spcBef>
                <a:spcPts val="0"/>
              </a:spcBef>
              <a:buNone/>
            </a:pPr>
            <a:r>
              <a:t/>
            </a:r>
            <a:endParaRPr sz="1200">
              <a:latin typeface="Roboto"/>
              <a:ea typeface="Roboto"/>
              <a:cs typeface="Roboto"/>
              <a:sym typeface="Roboto"/>
            </a:endParaRPr>
          </a:p>
          <a:p>
            <a:pPr lvl="0">
              <a:spcBef>
                <a:spcPts val="0"/>
              </a:spcBef>
              <a:buNone/>
            </a:pPr>
            <a:r>
              <a:rPr lang="en-GB" sz="1200">
                <a:latin typeface="Roboto"/>
                <a:ea typeface="Roboto"/>
                <a:cs typeface="Roboto"/>
                <a:sym typeface="Roboto"/>
              </a:rPr>
              <a:t>Together, we’re part of a small UI development team in the heart of Vancouver, presenting to you our newest app idea - Cozy!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04800" lvl="0" marL="457200" rtl="0">
              <a:spcBef>
                <a:spcPts val="0"/>
              </a:spcBef>
              <a:spcAft>
                <a:spcPts val="0"/>
              </a:spcAft>
              <a:buSzPct val="100000"/>
              <a:buFont typeface="Roboto"/>
              <a:buChar char="●"/>
            </a:pPr>
            <a:r>
              <a:rPr lang="en-GB" sz="1200">
                <a:latin typeface="Roboto"/>
                <a:ea typeface="Roboto"/>
                <a:cs typeface="Roboto"/>
                <a:sym typeface="Roboto"/>
              </a:rPr>
              <a:t>These are our wireframe iterations for our landing page.</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We first wanted to make a video tutorial of our app, but we realized that most people won’t want to sit through a 5min video just to use an app.</a:t>
            </a:r>
          </a:p>
          <a:p>
            <a:pPr indent="-304800" lvl="0" marL="457200" rtl="0">
              <a:spcBef>
                <a:spcPts val="0"/>
              </a:spcBef>
              <a:buSzPct val="100000"/>
              <a:buFont typeface="Roboto"/>
              <a:buChar char="●"/>
            </a:pPr>
            <a:r>
              <a:rPr lang="en-GB" sz="1200">
                <a:latin typeface="Roboto"/>
                <a:ea typeface="Roboto"/>
                <a:cs typeface="Roboto"/>
                <a:sym typeface="Roboto"/>
              </a:rPr>
              <a:t>We then realized that there wasn’t a place for users to reset their password, in case they forgot it. There also wasn’t a page just for Signing Up, that the user can access through the Login page, so we added those links in to ensure that the user can have access to all of these components in 1 screen.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04800" lvl="0" marL="457200" rtl="0">
              <a:spcBef>
                <a:spcPts val="0"/>
              </a:spcBef>
              <a:spcAft>
                <a:spcPts val="0"/>
              </a:spcAft>
              <a:buSzPct val="100000"/>
              <a:buFont typeface="Roboto"/>
              <a:buChar char="●"/>
            </a:pPr>
            <a:r>
              <a:rPr lang="en-GB" sz="1200">
                <a:latin typeface="Roboto"/>
                <a:ea typeface="Roboto"/>
                <a:cs typeface="Roboto"/>
                <a:sym typeface="Roboto"/>
              </a:rPr>
              <a:t>These are our Dashboard wireframes.</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We had a tough time figuring out what to do in order to display all of the information without it being too crowded with text.</a:t>
            </a:r>
          </a:p>
          <a:p>
            <a:pPr indent="-304800" lvl="0" marL="457200" rtl="0">
              <a:spcBef>
                <a:spcPts val="0"/>
              </a:spcBef>
              <a:buSzPct val="100000"/>
              <a:buFont typeface="Roboto"/>
              <a:buChar char="●"/>
            </a:pPr>
            <a:r>
              <a:rPr lang="en-GB" sz="1200">
                <a:latin typeface="Roboto"/>
                <a:ea typeface="Roboto"/>
                <a:cs typeface="Roboto"/>
                <a:sym typeface="Roboto"/>
              </a:rPr>
              <a:t>We also had problems choosing icons and deciding what would be the best UI for a user to use. Since we wanted to go for a simpler UI, we decided to split up the 3 </a:t>
            </a:r>
            <a:r>
              <a:rPr lang="en-GB" sz="1200">
                <a:latin typeface="Roboto"/>
                <a:ea typeface="Roboto"/>
                <a:cs typeface="Roboto"/>
                <a:sym typeface="Roboto"/>
              </a:rPr>
              <a:t>modules into tabs, so that it’s easier to adjust, while keeping the page consistent for familiarity.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04800" lvl="0" marL="457200" rtl="0">
              <a:spcBef>
                <a:spcPts val="0"/>
              </a:spcBef>
              <a:spcAft>
                <a:spcPts val="0"/>
              </a:spcAft>
              <a:buSzPct val="100000"/>
              <a:buFont typeface="Roboto"/>
              <a:buChar char="●"/>
            </a:pPr>
            <a:r>
              <a:rPr lang="en-GB" sz="1200">
                <a:latin typeface="Roboto"/>
                <a:ea typeface="Roboto"/>
                <a:cs typeface="Roboto"/>
                <a:sym typeface="Roboto"/>
              </a:rPr>
              <a:t>These are our wireframes for the Rewards section.</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A big problem that we encountered was that users didn’t understand what the Stars they were collecting were for and what the rewards actually are. Users were confused about why they even needed this section and what it was for. We needed a way to show them the rewards without having too much text.</a:t>
            </a:r>
          </a:p>
          <a:p>
            <a:pPr indent="-304800" lvl="0" marL="457200" rtl="0">
              <a:spcBef>
                <a:spcPts val="0"/>
              </a:spcBef>
              <a:buSzPct val="100000"/>
              <a:buFont typeface="Roboto"/>
              <a:buChar char="●"/>
            </a:pPr>
            <a:r>
              <a:rPr lang="en-GB" sz="1200">
                <a:latin typeface="Roboto"/>
                <a:ea typeface="Roboto"/>
                <a:cs typeface="Roboto"/>
                <a:sym typeface="Roboto"/>
              </a:rPr>
              <a:t>The purpose of the system was intended to show users how much money they were saving to be more eco-friendly by saving power. Stars and a rewards system was designed to motivate users to keep saving energy.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04800" lvl="0" marL="457200" rtl="0">
              <a:spcBef>
                <a:spcPts val="0"/>
              </a:spcBef>
              <a:spcAft>
                <a:spcPts val="0"/>
              </a:spcAft>
              <a:buSzPct val="100000"/>
              <a:buFont typeface="Roboto"/>
              <a:buChar char="●"/>
            </a:pPr>
            <a:r>
              <a:rPr lang="en-GB" sz="1200">
                <a:latin typeface="Roboto"/>
                <a:ea typeface="Roboto"/>
                <a:cs typeface="Roboto"/>
                <a:sym typeface="Roboto"/>
              </a:rPr>
              <a:t>These are wireframes for the Settings pages.</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A lot of confusion came to what the Settings icon should look like and what kind of information it would have in it.</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We made the icon one of the more universally recognizable cog wheel icon, to avoid some confusion.</a:t>
            </a:r>
          </a:p>
          <a:p>
            <a:pPr indent="-304800" lvl="0" marL="457200" rtl="0">
              <a:spcBef>
                <a:spcPts val="0"/>
              </a:spcBef>
              <a:buSzPct val="100000"/>
              <a:buFont typeface="Roboto"/>
              <a:buChar char="●"/>
            </a:pPr>
            <a:r>
              <a:rPr lang="en-GB" sz="1200">
                <a:latin typeface="Roboto"/>
                <a:ea typeface="Roboto"/>
                <a:cs typeface="Roboto"/>
                <a:sym typeface="Roboto"/>
              </a:rPr>
              <a:t>The other issue we had was how to present this information, since it was a long list and could present problems for people who were not native English speakers. To resolve this, we concluded that we would also place icons beside each link to help identify the context of those links.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04800" lvl="0" marL="457200" rtl="0">
              <a:lnSpc>
                <a:spcPct val="115000"/>
              </a:lnSpc>
              <a:spcBef>
                <a:spcPts val="0"/>
              </a:spcBef>
              <a:spcAft>
                <a:spcPts val="1600"/>
              </a:spcAft>
              <a:buClr>
                <a:srgbClr val="000000"/>
              </a:buClr>
              <a:buSzPct val="100000"/>
              <a:buFont typeface="Roboto"/>
              <a:buChar char="●"/>
            </a:pPr>
            <a:r>
              <a:rPr lang="en-GB" sz="1200">
                <a:latin typeface="Roboto"/>
                <a:ea typeface="Roboto"/>
                <a:cs typeface="Roboto"/>
                <a:sym typeface="Roboto"/>
              </a:rPr>
              <a:t>Through user testing, the user needed to browse and navigate through the prototype without prior knowledge of what the app is and what it is supposed to do.</a:t>
            </a:r>
          </a:p>
          <a:p>
            <a:pPr indent="-304800" lvl="0" marL="457200" rtl="0">
              <a:lnSpc>
                <a:spcPct val="115000"/>
              </a:lnSpc>
              <a:spcBef>
                <a:spcPts val="0"/>
              </a:spcBef>
              <a:spcAft>
                <a:spcPts val="1600"/>
              </a:spcAft>
              <a:buClr>
                <a:srgbClr val="000000"/>
              </a:buClr>
              <a:buSzPct val="100000"/>
              <a:buFont typeface="Roboto"/>
              <a:buChar char="●"/>
            </a:pPr>
            <a:r>
              <a:rPr lang="en-GB" sz="1200">
                <a:latin typeface="Roboto"/>
                <a:ea typeface="Roboto"/>
                <a:cs typeface="Roboto"/>
                <a:sym typeface="Roboto"/>
              </a:rPr>
              <a:t>The </a:t>
            </a:r>
            <a:r>
              <a:rPr b="1" lang="en-GB" sz="1200">
                <a:latin typeface="Roboto"/>
                <a:ea typeface="Roboto"/>
                <a:cs typeface="Roboto"/>
                <a:sym typeface="Roboto"/>
              </a:rPr>
              <a:t>goals </a:t>
            </a:r>
            <a:r>
              <a:rPr lang="en-GB" sz="1200">
                <a:latin typeface="Roboto"/>
                <a:ea typeface="Roboto"/>
                <a:cs typeface="Roboto"/>
                <a:sym typeface="Roboto"/>
              </a:rPr>
              <a:t>with user testing was to understand the level of understanding of the user regarding the app: the technical  keywords used, app interactions and the flow.</a:t>
            </a:r>
          </a:p>
          <a:p>
            <a:pPr lvl="0" rtl="0">
              <a:lnSpc>
                <a:spcPct val="115000"/>
              </a:lnSpc>
              <a:spcBef>
                <a:spcPts val="0"/>
              </a:spcBef>
              <a:buNone/>
            </a:pPr>
            <a:r>
              <a:rPr b="1" lang="en-GB" sz="1200">
                <a:latin typeface="Roboto"/>
                <a:ea typeface="Roboto"/>
                <a:cs typeface="Roboto"/>
                <a:sym typeface="Roboto"/>
              </a:rPr>
              <a:t>Tasks included:</a:t>
            </a:r>
          </a:p>
          <a:p>
            <a:pPr indent="-304800" lvl="0" marL="457200" rtl="0">
              <a:lnSpc>
                <a:spcPct val="115000"/>
              </a:lnSpc>
              <a:spcBef>
                <a:spcPts val="0"/>
              </a:spcBef>
              <a:spcAft>
                <a:spcPts val="1600"/>
              </a:spcAft>
              <a:buSzPct val="100000"/>
              <a:buFont typeface="Roboto"/>
            </a:pPr>
            <a:r>
              <a:rPr lang="en-GB" sz="1200">
                <a:latin typeface="Roboto"/>
                <a:ea typeface="Roboto"/>
                <a:cs typeface="Roboto"/>
                <a:sym typeface="Roboto"/>
              </a:rPr>
              <a:t>Open the application</a:t>
            </a:r>
          </a:p>
          <a:p>
            <a:pPr indent="-304800" lvl="0" marL="457200" rtl="0">
              <a:lnSpc>
                <a:spcPct val="115000"/>
              </a:lnSpc>
              <a:spcBef>
                <a:spcPts val="0"/>
              </a:spcBef>
              <a:spcAft>
                <a:spcPts val="1600"/>
              </a:spcAft>
              <a:buSzPct val="100000"/>
              <a:buFont typeface="Roboto"/>
            </a:pPr>
            <a:r>
              <a:rPr lang="en-GB" sz="1200">
                <a:latin typeface="Roboto"/>
                <a:ea typeface="Roboto"/>
                <a:cs typeface="Roboto"/>
                <a:sym typeface="Roboto"/>
              </a:rPr>
              <a:t>Navigate to different section</a:t>
            </a:r>
          </a:p>
          <a:p>
            <a:pPr indent="-304800" lvl="0" marL="457200" rtl="0">
              <a:lnSpc>
                <a:spcPct val="115000"/>
              </a:lnSpc>
              <a:spcBef>
                <a:spcPts val="0"/>
              </a:spcBef>
              <a:spcAft>
                <a:spcPts val="1600"/>
              </a:spcAft>
              <a:buSzPct val="100000"/>
              <a:buFont typeface="Roboto"/>
            </a:pPr>
            <a:r>
              <a:rPr lang="en-GB" sz="1200">
                <a:latin typeface="Roboto"/>
                <a:ea typeface="Roboto"/>
                <a:cs typeface="Roboto"/>
                <a:sym typeface="Roboto"/>
              </a:rPr>
              <a:t>Change settings</a:t>
            </a:r>
          </a:p>
          <a:p>
            <a:pPr indent="-304800" lvl="0" marL="457200" rtl="0">
              <a:lnSpc>
                <a:spcPct val="115000"/>
              </a:lnSpc>
              <a:spcBef>
                <a:spcPts val="0"/>
              </a:spcBef>
              <a:spcAft>
                <a:spcPts val="1600"/>
              </a:spcAft>
              <a:buSzPct val="100000"/>
              <a:buFont typeface="Roboto"/>
            </a:pPr>
            <a:r>
              <a:rPr lang="en-GB" sz="1200">
                <a:latin typeface="Roboto"/>
                <a:ea typeface="Roboto"/>
                <a:cs typeface="Roboto"/>
                <a:sym typeface="Roboto"/>
              </a:rPr>
              <a:t>Understand displayed information</a:t>
            </a:r>
          </a:p>
          <a:p>
            <a:pPr indent="-304800" lvl="0" marL="457200" rtl="0">
              <a:lnSpc>
                <a:spcPct val="115000"/>
              </a:lnSpc>
              <a:spcBef>
                <a:spcPts val="0"/>
              </a:spcBef>
              <a:spcAft>
                <a:spcPts val="1600"/>
              </a:spcAft>
              <a:buSzPct val="100000"/>
              <a:buFont typeface="Roboto"/>
            </a:pPr>
            <a:r>
              <a:rPr lang="en-GB" sz="1200">
                <a:latin typeface="Roboto"/>
                <a:ea typeface="Roboto"/>
                <a:cs typeface="Roboto"/>
                <a:sym typeface="Roboto"/>
              </a:rPr>
              <a:t>Change set - points</a:t>
            </a:r>
          </a:p>
          <a:p>
            <a:pPr indent="-304800" lvl="0" marL="457200" rtl="0">
              <a:lnSpc>
                <a:spcPct val="115000"/>
              </a:lnSpc>
              <a:spcBef>
                <a:spcPts val="0"/>
              </a:spcBef>
              <a:spcAft>
                <a:spcPts val="1600"/>
              </a:spcAft>
              <a:buSzPct val="100000"/>
              <a:buFont typeface="Roboto"/>
            </a:pPr>
            <a:r>
              <a:rPr lang="en-GB" sz="1200">
                <a:latin typeface="Roboto"/>
                <a:ea typeface="Roboto"/>
                <a:cs typeface="Roboto"/>
                <a:sym typeface="Roboto"/>
              </a:rPr>
              <a:t>Update personal information</a:t>
            </a:r>
          </a:p>
          <a:p>
            <a:pPr lvl="0" rtl="0">
              <a:lnSpc>
                <a:spcPct val="115000"/>
              </a:lnSpc>
              <a:spcBef>
                <a:spcPts val="0"/>
              </a:spcBef>
              <a:buNone/>
            </a:pPr>
            <a:r>
              <a:rPr b="1" lang="en-GB" sz="1200">
                <a:latin typeface="Roboto"/>
                <a:ea typeface="Roboto"/>
                <a:cs typeface="Roboto"/>
                <a:sym typeface="Roboto"/>
              </a:rPr>
              <a:t>Questions we asked the user:</a:t>
            </a:r>
          </a:p>
          <a:p>
            <a:pPr indent="-304800" lvl="0" marL="457200" rtl="0">
              <a:lnSpc>
                <a:spcPct val="115000"/>
              </a:lnSpc>
              <a:spcBef>
                <a:spcPts val="0"/>
              </a:spcBef>
              <a:buSzPct val="100000"/>
              <a:buFont typeface="Roboto"/>
            </a:pPr>
            <a:r>
              <a:rPr lang="en-GB" sz="1200">
                <a:latin typeface="Roboto"/>
                <a:ea typeface="Roboto"/>
                <a:cs typeface="Roboto"/>
                <a:sym typeface="Roboto"/>
              </a:rPr>
              <a:t>Can you tell what this app does?</a:t>
            </a:r>
          </a:p>
          <a:p>
            <a:pPr indent="-304800" lvl="0" marL="457200" rtl="0">
              <a:lnSpc>
                <a:spcPct val="115000"/>
              </a:lnSpc>
              <a:spcBef>
                <a:spcPts val="0"/>
              </a:spcBef>
              <a:buSzPct val="100000"/>
              <a:buFont typeface="Roboto"/>
            </a:pPr>
            <a:r>
              <a:rPr lang="en-GB" sz="1200">
                <a:latin typeface="Roboto"/>
                <a:ea typeface="Roboto"/>
                <a:cs typeface="Roboto"/>
                <a:sym typeface="Roboto"/>
              </a:rPr>
              <a:t>Did you expect to see each page as you were navigating to them?</a:t>
            </a:r>
          </a:p>
          <a:p>
            <a:pPr indent="-304800" lvl="0" marL="457200" rtl="0">
              <a:lnSpc>
                <a:spcPct val="115000"/>
              </a:lnSpc>
              <a:spcBef>
                <a:spcPts val="0"/>
              </a:spcBef>
              <a:buSzPct val="100000"/>
              <a:buFont typeface="Roboto"/>
            </a:pPr>
            <a:r>
              <a:rPr lang="en-GB" sz="1200">
                <a:latin typeface="Roboto"/>
                <a:ea typeface="Roboto"/>
                <a:cs typeface="Roboto"/>
                <a:sym typeface="Roboto"/>
              </a:rPr>
              <a:t>Are you able to identify what you are required to do to change setpoints?</a:t>
            </a:r>
          </a:p>
          <a:p>
            <a:pPr indent="-304800" lvl="0" marL="457200" rtl="0">
              <a:lnSpc>
                <a:spcPct val="115000"/>
              </a:lnSpc>
              <a:spcBef>
                <a:spcPts val="0"/>
              </a:spcBef>
              <a:buSzPct val="100000"/>
              <a:buFont typeface="Roboto"/>
            </a:pPr>
            <a:r>
              <a:rPr lang="en-GB" sz="1200">
                <a:latin typeface="Roboto"/>
                <a:ea typeface="Roboto"/>
                <a:cs typeface="Roboto"/>
                <a:sym typeface="Roboto"/>
              </a:rPr>
              <a:t>Where do the signs in the dashboard mean? can you read them and their values?</a:t>
            </a:r>
          </a:p>
          <a:p>
            <a:pPr indent="-304800" lvl="0" marL="457200" rtl="0">
              <a:lnSpc>
                <a:spcPct val="115000"/>
              </a:lnSpc>
              <a:spcBef>
                <a:spcPts val="0"/>
              </a:spcBef>
              <a:buSzPct val="100000"/>
              <a:buFont typeface="Roboto"/>
            </a:pPr>
            <a:r>
              <a:rPr lang="en-GB" sz="1200">
                <a:latin typeface="Roboto"/>
                <a:ea typeface="Roboto"/>
                <a:cs typeface="Roboto"/>
                <a:sym typeface="Roboto"/>
              </a:rPr>
              <a:t>Are you able to change those values?</a:t>
            </a:r>
          </a:p>
          <a:p>
            <a:pPr indent="-304800" lvl="0" marL="457200" rtl="0">
              <a:lnSpc>
                <a:spcPct val="115000"/>
              </a:lnSpc>
              <a:spcBef>
                <a:spcPts val="0"/>
              </a:spcBef>
              <a:buSzPct val="100000"/>
              <a:buFont typeface="Roboto"/>
            </a:pPr>
            <a:r>
              <a:rPr lang="en-GB" sz="1200">
                <a:latin typeface="Roboto"/>
                <a:ea typeface="Roboto"/>
                <a:cs typeface="Roboto"/>
                <a:sym typeface="Roboto"/>
              </a:rPr>
              <a:t>Do you understand the meaning of the messages that are displayed below?</a:t>
            </a:r>
          </a:p>
          <a:p>
            <a:pPr indent="-304800" lvl="0" marL="457200" rtl="0">
              <a:lnSpc>
                <a:spcPct val="115000"/>
              </a:lnSpc>
              <a:spcBef>
                <a:spcPts val="0"/>
              </a:spcBef>
              <a:buSzPct val="100000"/>
              <a:buFont typeface="Roboto"/>
            </a:pPr>
            <a:r>
              <a:rPr lang="en-GB" sz="1200">
                <a:latin typeface="Roboto"/>
                <a:ea typeface="Roboto"/>
                <a:cs typeface="Roboto"/>
                <a:sym typeface="Roboto"/>
              </a:rPr>
              <a:t>What is the purpose of this app?</a:t>
            </a:r>
          </a:p>
          <a:p>
            <a:pPr indent="-304800" lvl="0" marL="457200" rtl="0">
              <a:lnSpc>
                <a:spcPct val="115000"/>
              </a:lnSpc>
              <a:spcBef>
                <a:spcPts val="0"/>
              </a:spcBef>
              <a:buSzPct val="100000"/>
              <a:buFont typeface="Roboto"/>
            </a:pPr>
            <a:r>
              <a:rPr lang="en-GB" sz="1200">
                <a:latin typeface="Roboto"/>
                <a:ea typeface="Roboto"/>
                <a:cs typeface="Roboto"/>
                <a:sym typeface="Roboto"/>
              </a:rPr>
              <a:t>What do you think you will find frustrating while using it?</a:t>
            </a:r>
          </a:p>
          <a:p>
            <a:pPr lvl="0" rtl="0">
              <a:lnSpc>
                <a:spcPct val="115000"/>
              </a:lnSpc>
              <a:spcBef>
                <a:spcPts val="0"/>
              </a:spcBef>
              <a:buNone/>
            </a:pPr>
            <a:r>
              <a:t/>
            </a:r>
            <a:endParaRPr sz="1200">
              <a:latin typeface="Roboto"/>
              <a:ea typeface="Roboto"/>
              <a:cs typeface="Roboto"/>
              <a:sym typeface="Roboto"/>
            </a:endParaRPr>
          </a:p>
          <a:p>
            <a:pPr lvl="0" rtl="0">
              <a:lnSpc>
                <a:spcPct val="115000"/>
              </a:lnSpc>
              <a:spcBef>
                <a:spcPts val="0"/>
              </a:spcBef>
              <a:buNone/>
            </a:pPr>
            <a:r>
              <a:t/>
            </a:r>
            <a:endParaRPr sz="1200">
              <a:latin typeface="Roboto"/>
              <a:ea typeface="Roboto"/>
              <a:cs typeface="Roboto"/>
              <a:sym typeface="Roboto"/>
            </a:endParaRPr>
          </a:p>
          <a:p>
            <a:pPr lvl="0" rtl="0">
              <a:lnSpc>
                <a:spcPct val="115000"/>
              </a:lnSpc>
              <a:spcBef>
                <a:spcPts val="0"/>
              </a:spcBef>
              <a:buNone/>
            </a:pPr>
            <a:r>
              <a:rPr b="1" lang="en-GB" sz="1200">
                <a:latin typeface="Roboto"/>
                <a:ea typeface="Roboto"/>
                <a:cs typeface="Roboto"/>
                <a:sym typeface="Roboto"/>
              </a:rPr>
              <a:t>Results &amp; Conclusion</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User was confused by what do we mean by comfort ‘map’ (originally named our app ‘Comfort Map’), they were looking for a map; otherwise they were comfortable with each screen.</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Unclear on dashboard icons and what they mean.</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Unclear on what Rewards meant and why they needed to earn Stars.</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They could not change humidity (the water drop is ambiguous).</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App purpose and messages were clear.</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User was unclear if app icons were interactive/clickable. May need another indication or tutorial.</a:t>
            </a:r>
          </a:p>
          <a:p>
            <a:pPr lvl="0" rtl="0">
              <a:lnSpc>
                <a:spcPct val="115000"/>
              </a:lnSpc>
              <a:spcBef>
                <a:spcPts val="0"/>
              </a:spcBef>
              <a:buNone/>
            </a:pPr>
            <a:r>
              <a:t/>
            </a:r>
            <a:endParaRPr sz="1200">
              <a:latin typeface="Roboto"/>
              <a:ea typeface="Roboto"/>
              <a:cs typeface="Roboto"/>
              <a:sym typeface="Roboto"/>
            </a:endParaRPr>
          </a:p>
          <a:p>
            <a:pPr lvl="0" rtl="0">
              <a:lnSpc>
                <a:spcPct val="115000"/>
              </a:lnSpc>
              <a:spcBef>
                <a:spcPts val="0"/>
              </a:spcBef>
              <a:buNone/>
            </a:pPr>
            <a:r>
              <a:rPr b="1" lang="en-GB" sz="1200">
                <a:latin typeface="Roboto"/>
                <a:ea typeface="Roboto"/>
                <a:cs typeface="Roboto"/>
                <a:sym typeface="Roboto"/>
              </a:rPr>
              <a:t>Through these problems we encountered, we made several changes to the app wireframes and worked towards our final prototype.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rPr b="1" lang="en-GB" sz="1200">
                <a:latin typeface="Roboto"/>
                <a:ea typeface="Roboto"/>
                <a:cs typeface="Roboto"/>
                <a:sym typeface="Roboto"/>
              </a:rPr>
              <a:t>Today, we will be walking through the app as Sara Johnson:</a:t>
            </a:r>
          </a:p>
          <a:p>
            <a:pPr indent="-304800" lvl="0" marL="457200" rtl="0">
              <a:lnSpc>
                <a:spcPct val="115000"/>
              </a:lnSpc>
              <a:spcBef>
                <a:spcPts val="0"/>
              </a:spcBef>
              <a:buClr>
                <a:srgbClr val="000000"/>
              </a:buClr>
              <a:buSzPct val="100000"/>
              <a:buFont typeface="Roboto"/>
              <a:buChar char="●"/>
            </a:pPr>
            <a:r>
              <a:rPr lang="en-GB" sz="1200">
                <a:latin typeface="Roboto"/>
                <a:ea typeface="Roboto"/>
                <a:cs typeface="Roboto"/>
                <a:sym typeface="Roboto"/>
              </a:rPr>
              <a:t>Sara is 55 years, educated, has grandchildren. Friendly, patient, uses social media moderately. You’re like a hybrid between an employee and a building manager, so you work at the office and also is in charge of in house building management.</a:t>
            </a:r>
          </a:p>
          <a:p>
            <a:pPr indent="-304800" lvl="0" marL="457200" rtl="0">
              <a:lnSpc>
                <a:spcPct val="115000"/>
              </a:lnSpc>
              <a:spcBef>
                <a:spcPts val="0"/>
              </a:spcBef>
              <a:buClr>
                <a:srgbClr val="000000"/>
              </a:buClr>
              <a:buSzPct val="100000"/>
              <a:buFont typeface="Roboto"/>
              <a:buChar char="●"/>
            </a:pPr>
            <a:r>
              <a:rPr lang="en-GB" sz="1200">
                <a:latin typeface="Roboto"/>
                <a:ea typeface="Roboto"/>
                <a:cs typeface="Roboto"/>
                <a:sym typeface="Roboto"/>
              </a:rPr>
              <a:t>She wants to save money and create pleasant social interactions, and always strives to find new ways to engage with tenants, make new friends in the building, and improved communication with employees. Her main goal is to maintain employee satisfaction and while increasing worker productivity and minimizing errors.</a:t>
            </a:r>
          </a:p>
          <a:p>
            <a:pPr indent="-304800" lvl="0" marL="457200" rtl="0">
              <a:lnSpc>
                <a:spcPct val="115000"/>
              </a:lnSpc>
              <a:spcBef>
                <a:spcPts val="0"/>
              </a:spcBef>
              <a:buClr>
                <a:schemeClr val="dk2"/>
              </a:buClr>
              <a:buSzPct val="100000"/>
              <a:buFont typeface="Roboto"/>
              <a:buChar char="●"/>
            </a:pPr>
            <a:r>
              <a:rPr lang="en-GB" sz="1200">
                <a:latin typeface="Roboto"/>
                <a:ea typeface="Roboto"/>
                <a:cs typeface="Roboto"/>
                <a:sym typeface="Roboto"/>
              </a:rPr>
              <a:t>Frustrated​ ​by​ ​frequent​ ​and​ ​repeated complaints​ ​by​ ​the​ ​same​ ​clients​ ​for​ ​the same​ ​issues, and knows that regularly​ ​interacting​ ​with​ ​the​ ​app​ ​slightly​ ​lowers​ ​productivity​ ​for​ ​each employee</a:t>
            </a:r>
          </a:p>
          <a:p>
            <a:pPr indent="-304800" lvl="0" marL="457200" rtl="0">
              <a:lnSpc>
                <a:spcPct val="115000"/>
              </a:lnSpc>
              <a:spcBef>
                <a:spcPts val="0"/>
              </a:spcBef>
              <a:buClr>
                <a:schemeClr val="dk2"/>
              </a:buClr>
              <a:buSzPct val="100000"/>
              <a:buFont typeface="Roboto"/>
              <a:buChar char="●"/>
            </a:pPr>
            <a:r>
              <a:rPr lang="en-GB" sz="1200">
                <a:latin typeface="Roboto"/>
                <a:ea typeface="Roboto"/>
                <a:cs typeface="Roboto"/>
                <a:sym typeface="Roboto"/>
              </a:rPr>
              <a:t>She understands that both​ ​office​ ​workers​ ​and​ ​building​ ​managers​ ​are​ ​under​ ​considerable​ ​time stress,​ ​any​ ​additional​ ​tasks​ ​must​ ​save​ ​them​ ​either​ ​time​ ​or​ ​money​ ​in​ ​the​ ​long run</a:t>
            </a:r>
          </a:p>
          <a:p>
            <a:pPr indent="-304800" lvl="0" marL="457200" rtl="0">
              <a:lnSpc>
                <a:spcPct val="115000"/>
              </a:lnSpc>
              <a:spcBef>
                <a:spcPts val="0"/>
              </a:spcBef>
              <a:buClr>
                <a:schemeClr val="dk2"/>
              </a:buClr>
              <a:buSzPct val="100000"/>
              <a:buFont typeface="Roboto"/>
              <a:buChar char="●"/>
            </a:pPr>
            <a:r>
              <a:rPr lang="en-GB" sz="1200">
                <a:latin typeface="Roboto"/>
                <a:ea typeface="Roboto"/>
                <a:cs typeface="Roboto"/>
                <a:sym typeface="Roboto"/>
              </a:rPr>
              <a:t>Motivated​ ​to​ ​reduce​ ​cost​ ​of​ ​maintenance and​ ​power</a:t>
            </a:r>
          </a:p>
          <a:p>
            <a:pPr indent="-304800" lvl="0" marL="457200" rtl="0">
              <a:lnSpc>
                <a:spcPct val="115000"/>
              </a:lnSpc>
              <a:spcBef>
                <a:spcPts val="0"/>
              </a:spcBef>
              <a:buClr>
                <a:srgbClr val="000000"/>
              </a:buClr>
              <a:buSzPct val="100000"/>
              <a:buFont typeface="Roboto"/>
              <a:buChar char="●"/>
            </a:pPr>
            <a:r>
              <a:rPr lang="en-GB" sz="1200">
                <a:latin typeface="Roboto"/>
                <a:ea typeface="Roboto"/>
                <a:cs typeface="Roboto"/>
                <a:sym typeface="Roboto"/>
              </a:rPr>
              <a:t>Basically, Sara wants new, effective ways to engage and interact with tenants while saving her money in operating the building management.</a:t>
            </a:r>
          </a:p>
          <a:p>
            <a:pPr lvl="0" rtl="0">
              <a:lnSpc>
                <a:spcPct val="115000"/>
              </a:lnSpc>
              <a:spcBef>
                <a:spcPts val="0"/>
              </a:spcBef>
              <a:buNone/>
            </a:pPr>
            <a:r>
              <a:t/>
            </a:r>
            <a:endParaRPr sz="1200">
              <a:latin typeface="Roboto"/>
              <a:ea typeface="Roboto"/>
              <a:cs typeface="Roboto"/>
              <a:sym typeface="Roboto"/>
            </a:endParaRPr>
          </a:p>
          <a:p>
            <a:pPr indent="-304800" lvl="0" marL="457200" rtl="0">
              <a:lnSpc>
                <a:spcPct val="115000"/>
              </a:lnSpc>
              <a:spcBef>
                <a:spcPts val="0"/>
              </a:spcBef>
              <a:buClr>
                <a:srgbClr val="000000"/>
              </a:buClr>
              <a:buSzPct val="100000"/>
              <a:buFont typeface="Roboto"/>
              <a:buChar char="●"/>
            </a:pPr>
            <a:r>
              <a:rPr lang="en-GB" sz="1200">
                <a:latin typeface="Roboto"/>
                <a:ea typeface="Roboto"/>
                <a:cs typeface="Roboto"/>
                <a:sym typeface="Roboto"/>
              </a:rPr>
              <a:t>In a Day In The Life of Sara, she clocks in at 8am and checks her emails after settling in her desk around 9am. In the morning, she greets other employees in-person and greets clients over phone during calls. Near noon, she starts looks up a place online to go for lunch and grabs lunch. In the afternoon, she may receive employee complaints, and if can’t deal with the issue herself, she would call maintenance operators for help. At 6pm, she clocks out and leaves office to go home.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b="1" lang="en-GB"/>
              <a:t>We will now take you to a Live Preview version of our app! </a:t>
            </a:r>
          </a:p>
          <a:p>
            <a:pPr lvl="0" rtl="0">
              <a:spcBef>
                <a:spcPts val="0"/>
              </a:spcBef>
              <a:buNone/>
            </a:pPr>
            <a:r>
              <a:rPr b="1" lang="en-GB" u="sng">
                <a:solidFill>
                  <a:schemeClr val="hlink"/>
                </a:solidFill>
                <a:hlinkClick r:id="rId2"/>
              </a:rPr>
              <a:t>https://marvelapp.com/52861bd/screen/33749629</a:t>
            </a:r>
            <a:r>
              <a:rPr b="1" lang="en-GB"/>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b="1" lang="en-GB" sz="1200">
                <a:latin typeface="Roboto"/>
                <a:ea typeface="Roboto"/>
                <a:cs typeface="Roboto"/>
                <a:sym typeface="Roboto"/>
              </a:rPr>
              <a:t>Thank you for your time! And stay cozy, everyone!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rPr b="1" lang="en-GB" sz="1200">
                <a:solidFill>
                  <a:schemeClr val="accent1"/>
                </a:solidFill>
                <a:latin typeface="Roboto"/>
                <a:ea typeface="Roboto"/>
                <a:cs typeface="Roboto"/>
                <a:sym typeface="Roboto"/>
              </a:rPr>
              <a:t>Co.zy  </a:t>
            </a:r>
            <a:r>
              <a:rPr lang="en-GB" sz="1200">
                <a:latin typeface="Roboto"/>
                <a:ea typeface="Roboto"/>
                <a:cs typeface="Roboto"/>
                <a:sym typeface="Roboto"/>
              </a:rPr>
              <a:t>is a mobile app for office workers that is designed to eliminate employee discomfort and increase work productivity by offering a simple and interactive UI that is used to adjust workplace temperature, lighting and humidity.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04800" lvl="0" marL="457200" rtl="0">
              <a:lnSpc>
                <a:spcPct val="115000"/>
              </a:lnSpc>
              <a:spcBef>
                <a:spcPts val="0"/>
              </a:spcBef>
              <a:buClr>
                <a:srgbClr val="000000"/>
              </a:buClr>
              <a:buSzPct val="100000"/>
              <a:buFont typeface="Roboto"/>
              <a:buChar char="●"/>
            </a:pPr>
            <a:r>
              <a:rPr b="1" lang="en-GB" sz="1200">
                <a:solidFill>
                  <a:schemeClr val="accent1"/>
                </a:solidFill>
                <a:latin typeface="Roboto"/>
                <a:ea typeface="Roboto"/>
                <a:cs typeface="Roboto"/>
                <a:sym typeface="Roboto"/>
              </a:rPr>
              <a:t>Co.zy</a:t>
            </a:r>
            <a:r>
              <a:rPr lang="en-GB" sz="1200">
                <a:latin typeface="Roboto"/>
                <a:ea typeface="Roboto"/>
                <a:cs typeface="Roboto"/>
                <a:sym typeface="Roboto"/>
              </a:rPr>
              <a:t>  gives employees the ability to monitor current indoor air quality in their thermal zone in the building</a:t>
            </a:r>
          </a:p>
          <a:p>
            <a:pPr indent="-304800" lvl="0" marL="457200" rtl="0">
              <a:lnSpc>
                <a:spcPct val="115000"/>
              </a:lnSpc>
              <a:spcBef>
                <a:spcPts val="0"/>
              </a:spcBef>
              <a:buClr>
                <a:srgbClr val="000000"/>
              </a:buClr>
              <a:buSzPct val="100000"/>
              <a:buFont typeface="Roboto"/>
              <a:buChar char="●"/>
            </a:pPr>
            <a:r>
              <a:rPr b="1" lang="en-GB" sz="1200">
                <a:solidFill>
                  <a:schemeClr val="accent1"/>
                </a:solidFill>
                <a:latin typeface="Roboto"/>
                <a:ea typeface="Roboto"/>
                <a:cs typeface="Roboto"/>
                <a:sym typeface="Roboto"/>
              </a:rPr>
              <a:t>Co.zy</a:t>
            </a:r>
            <a:r>
              <a:rPr lang="en-GB" sz="1200">
                <a:latin typeface="Roboto"/>
                <a:ea typeface="Roboto"/>
                <a:cs typeface="Roboto"/>
                <a:sym typeface="Roboto"/>
              </a:rPr>
              <a:t>  interactively changes temperature, lighting, and air velocity to match their comfort levels</a:t>
            </a:r>
          </a:p>
          <a:p>
            <a:pPr indent="-304800" lvl="0" marL="457200" rtl="0">
              <a:lnSpc>
                <a:spcPct val="115000"/>
              </a:lnSpc>
              <a:spcBef>
                <a:spcPts val="0"/>
              </a:spcBef>
              <a:buClr>
                <a:srgbClr val="000000"/>
              </a:buClr>
              <a:buSzPct val="100000"/>
              <a:buFont typeface="Roboto"/>
              <a:buChar char="●"/>
            </a:pPr>
            <a:r>
              <a:rPr lang="en-GB" sz="1200">
                <a:latin typeface="Roboto"/>
                <a:ea typeface="Roboto"/>
                <a:cs typeface="Roboto"/>
                <a:sym typeface="Roboto"/>
              </a:rPr>
              <a:t>Managers will be able to see clear, detailed data analysis of these changes</a:t>
            </a:r>
          </a:p>
          <a:p>
            <a:pPr indent="-304800" lvl="0" marL="457200" rtl="0">
              <a:lnSpc>
                <a:spcPct val="115000"/>
              </a:lnSpc>
              <a:spcBef>
                <a:spcPts val="0"/>
              </a:spcBef>
              <a:buClr>
                <a:srgbClr val="000000"/>
              </a:buClr>
              <a:buSzPct val="100000"/>
              <a:buFont typeface="Roboto"/>
              <a:buChar char="●"/>
            </a:pPr>
            <a:r>
              <a:rPr lang="en-GB" sz="1200">
                <a:latin typeface="Roboto"/>
                <a:ea typeface="Roboto"/>
                <a:cs typeface="Roboto"/>
                <a:sym typeface="Roboto"/>
              </a:rPr>
              <a:t>The building’s HVAC control system will process these data points in a mechanical systems feedback loop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 name="Shape 12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04800" lvl="0" marL="457200" rtl="0">
              <a:lnSpc>
                <a:spcPct val="115000"/>
              </a:lnSpc>
              <a:spcBef>
                <a:spcPts val="0"/>
              </a:spcBef>
              <a:buClr>
                <a:srgbClr val="000000"/>
              </a:buClr>
              <a:buSzPct val="100000"/>
              <a:buFont typeface="Roboto"/>
              <a:buChar char="●"/>
            </a:pPr>
            <a:r>
              <a:rPr lang="en-GB" sz="1200">
                <a:latin typeface="Roboto"/>
                <a:ea typeface="Roboto"/>
                <a:cs typeface="Roboto"/>
                <a:sym typeface="Roboto"/>
              </a:rPr>
              <a:t>Employees will commit 44% less errors and will be more productive when the temperature is set at a comfortable level (which is approx. 77 degrees) and indoor air quality is within residents comfort levels.</a:t>
            </a:r>
          </a:p>
          <a:p>
            <a:pPr indent="-304800" lvl="0" marL="457200" rtl="0">
              <a:lnSpc>
                <a:spcPct val="115000"/>
              </a:lnSpc>
              <a:spcBef>
                <a:spcPts val="0"/>
              </a:spcBef>
              <a:buClr>
                <a:srgbClr val="000000"/>
              </a:buClr>
              <a:buSzPct val="100000"/>
              <a:buFont typeface="Roboto"/>
              <a:buChar char="●"/>
            </a:pPr>
            <a:r>
              <a:rPr lang="en-GB" sz="1200">
                <a:latin typeface="Roboto"/>
                <a:ea typeface="Roboto"/>
                <a:cs typeface="Roboto"/>
                <a:sym typeface="Roboto"/>
              </a:rPr>
              <a:t>The increase in performance will financially benefit employers by 10% per hour, per employee.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gn="just">
              <a:lnSpc>
                <a:spcPct val="115000"/>
              </a:lnSpc>
              <a:spcBef>
                <a:spcPts val="0"/>
              </a:spcBef>
              <a:buNone/>
            </a:pPr>
            <a:r>
              <a:rPr b="1" lang="en-GB" sz="1200">
                <a:solidFill>
                  <a:schemeClr val="accent1"/>
                </a:solidFill>
                <a:latin typeface="Roboto"/>
                <a:ea typeface="Roboto"/>
                <a:cs typeface="Roboto"/>
                <a:sym typeface="Roboto"/>
              </a:rPr>
              <a:t>Co.zy</a:t>
            </a:r>
            <a:r>
              <a:rPr b="1" lang="en-GB" sz="1200">
                <a:latin typeface="Roboto"/>
                <a:ea typeface="Roboto"/>
                <a:cs typeface="Roboto"/>
                <a:sym typeface="Roboto"/>
              </a:rPr>
              <a:t> </a:t>
            </a:r>
          </a:p>
          <a:p>
            <a:pPr indent="-304800" lvl="0" marL="457200" rtl="0" algn="just">
              <a:lnSpc>
                <a:spcPct val="115000"/>
              </a:lnSpc>
              <a:spcBef>
                <a:spcPts val="0"/>
              </a:spcBef>
              <a:spcAft>
                <a:spcPts val="0"/>
              </a:spcAft>
              <a:buSzPct val="100000"/>
              <a:buFont typeface="Roboto"/>
              <a:buChar char="-"/>
            </a:pPr>
            <a:r>
              <a:rPr lang="en-GB" sz="1200">
                <a:latin typeface="Roboto"/>
                <a:ea typeface="Roboto"/>
                <a:cs typeface="Roboto"/>
                <a:sym typeface="Roboto"/>
              </a:rPr>
              <a:t>offers Employees to view current temperature and air velocity set points and set their own default levels in their workplace. This will reduce the amount of time to adjust comfort levels at the beginning of the workday.</a:t>
            </a:r>
          </a:p>
          <a:p>
            <a:pPr indent="-304800" lvl="0" marL="457200" rtl="0" algn="just">
              <a:lnSpc>
                <a:spcPct val="115000"/>
              </a:lnSpc>
              <a:spcBef>
                <a:spcPts val="0"/>
              </a:spcBef>
              <a:spcAft>
                <a:spcPts val="0"/>
              </a:spcAft>
              <a:buSzPct val="100000"/>
              <a:buFont typeface="Roboto"/>
              <a:buChar char="-"/>
            </a:pPr>
            <a:r>
              <a:rPr lang="en-GB" sz="1200">
                <a:latin typeface="Roboto"/>
                <a:ea typeface="Roboto"/>
                <a:cs typeface="Roboto"/>
                <a:sym typeface="Roboto"/>
              </a:rPr>
              <a:t>offers a simplified user interface that gives ease of use for users of all skill levels.</a:t>
            </a:r>
          </a:p>
          <a:p>
            <a:pPr indent="-304800" lvl="0" marL="457200" rtl="0" algn="just">
              <a:lnSpc>
                <a:spcPct val="115000"/>
              </a:lnSpc>
              <a:spcBef>
                <a:spcPts val="0"/>
              </a:spcBef>
              <a:buSzPct val="100000"/>
              <a:buFont typeface="Roboto"/>
              <a:buChar char="-"/>
            </a:pPr>
            <a:r>
              <a:rPr lang="en-GB" sz="1200">
                <a:latin typeface="Roboto"/>
                <a:ea typeface="Roboto"/>
                <a:cs typeface="Roboto"/>
                <a:sym typeface="Roboto"/>
              </a:rPr>
              <a:t>offers support in several languages such as English, Chinese, and French. Each employee can choose their language of preference when they run the app.</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can sync with employee work hours to adjust temperature levels back to the default levels to save on costs when the employee ends their work day.</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can predict the comfort of new employees in various office locations by comparing comfort levels with the demographic information of existing employees.</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is designed to have a minimal time impact on employees while providing a large energy savings to employers.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b="1" lang="en-GB" sz="1200">
                <a:latin typeface="Roboto"/>
                <a:ea typeface="Roboto"/>
                <a:cs typeface="Roboto"/>
                <a:sym typeface="Roboto"/>
              </a:rPr>
              <a:t>Through our interviews and surveys, we found that a majority of users worked in a commercial building and communicate often using their phones.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b="1" lang="en-GB" sz="1200">
                <a:latin typeface="Roboto"/>
                <a:ea typeface="Roboto"/>
                <a:cs typeface="Roboto"/>
                <a:sym typeface="Roboto"/>
              </a:rPr>
              <a:t>However, we also found that there was a long list of problems concerning their current HVAC systems installed in their building. Problems that were brought up were:</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The system has sensitive controls (where it can be too hot or too cold far too easily)</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The system is too costly to maintain and replace broken parts</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The system has high energy usage, which is not environmentally friendly</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The system is not strong enough to provide warmth during colder months of the year</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The system is slow and inefficient at responding to thermostat changes</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The system makes too much noise that is distracting for building occupants</a:t>
            </a:r>
          </a:p>
          <a:p>
            <a:pPr indent="-304800" lvl="0" marL="457200" rtl="0">
              <a:spcBef>
                <a:spcPts val="0"/>
              </a:spcBef>
              <a:buSzPct val="100000"/>
              <a:buFont typeface="Roboto"/>
              <a:buChar char="-"/>
            </a:pPr>
            <a:r>
              <a:rPr lang="en-GB" sz="1200">
                <a:latin typeface="Roboto"/>
                <a:ea typeface="Roboto"/>
                <a:cs typeface="Roboto"/>
                <a:sym typeface="Roboto"/>
              </a:rPr>
              <a:t>And there is a lack of individual control options for one or more aspects of the system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b="1" lang="en-GB" sz="1200">
                <a:latin typeface="Roboto"/>
                <a:ea typeface="Roboto"/>
                <a:cs typeface="Roboto"/>
                <a:sym typeface="Roboto"/>
              </a:rPr>
              <a:t>We wanted to design an app that:</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has a friendly and easy to recognize logo</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incorporates flat design, legible text, and whitespace for a cleaner layout</a:t>
            </a:r>
          </a:p>
          <a:p>
            <a:pPr indent="-304800" lvl="0" marL="457200" rtl="0">
              <a:spcBef>
                <a:spcPts val="0"/>
              </a:spcBef>
              <a:spcAft>
                <a:spcPts val="0"/>
              </a:spcAft>
              <a:buSzPct val="100000"/>
              <a:buFont typeface="Roboto"/>
              <a:buChar char="-"/>
            </a:pPr>
            <a:r>
              <a:rPr lang="en-GB" sz="1200">
                <a:latin typeface="Roboto"/>
                <a:ea typeface="Roboto"/>
                <a:cs typeface="Roboto"/>
                <a:sym typeface="Roboto"/>
              </a:rPr>
              <a:t>uses a professional colour scheme that is business friendly</a:t>
            </a:r>
          </a:p>
          <a:p>
            <a:pPr indent="-304800" lvl="0" marL="457200">
              <a:spcBef>
                <a:spcPts val="0"/>
              </a:spcBef>
              <a:buSzPct val="100000"/>
              <a:buFont typeface="Roboto"/>
              <a:buChar char="-"/>
            </a:pPr>
            <a:r>
              <a:rPr lang="en-GB" sz="1200">
                <a:latin typeface="Roboto"/>
                <a:ea typeface="Roboto"/>
                <a:cs typeface="Roboto"/>
                <a:sym typeface="Roboto"/>
              </a:rPr>
              <a:t>And aims to have an easy-to-use user interface for all skill levels to use, so that it’s accessible for anyone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04800" lvl="0" marL="457200" rtl="0">
              <a:lnSpc>
                <a:spcPct val="115000"/>
              </a:lnSpc>
              <a:spcBef>
                <a:spcPts val="0"/>
              </a:spcBef>
              <a:buSzPct val="100000"/>
              <a:buFont typeface="Roboto"/>
              <a:buChar char="●"/>
            </a:pPr>
            <a:r>
              <a:rPr lang="en-GB" sz="1200">
                <a:latin typeface="Roboto"/>
                <a:ea typeface="Roboto"/>
                <a:cs typeface="Roboto"/>
                <a:sym typeface="Roboto"/>
              </a:rPr>
              <a:t>Users can set a temperature at their workspace before coming into the office to save time and feel more comfortable upon arrival</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Users can adjust temperatures ranging from 15 C to 25 C.</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Users can select the room they have HVAC access to in order to adjust the temperatures of the room that they are currently in.</a:t>
            </a:r>
          </a:p>
          <a:p>
            <a:pPr indent="-304800" lvl="0" marL="457200" rtl="0">
              <a:lnSpc>
                <a:spcPct val="115000"/>
              </a:lnSpc>
              <a:spcBef>
                <a:spcPts val="0"/>
              </a:spcBef>
              <a:buSzPct val="100000"/>
              <a:buFont typeface="Roboto"/>
              <a:buChar char="●"/>
            </a:pPr>
            <a:r>
              <a:rPr lang="en-GB" sz="1200">
                <a:latin typeface="Roboto"/>
                <a:ea typeface="Roboto"/>
                <a:cs typeface="Roboto"/>
                <a:sym typeface="Roboto"/>
              </a:rPr>
              <a:t>Meeting and shared common rooms are set to trending average employee comfort temperatures taken from app data (and can be changed manually by management).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 Id="rId6" Type="http://schemas.openxmlformats.org/officeDocument/2006/relationships/hyperlink" Target="#slide=id.g1f88252dc4_0_83"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 Id="rId6" Type="http://schemas.openxmlformats.org/officeDocument/2006/relationships/hyperlink" Target="#slide=id.g1f88252dc4_0_8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11" name="Shape 11"/>
          <p:cNvSpPr txBox="1"/>
          <p:nvPr>
            <p:ph type="ctrTitle"/>
          </p:nvPr>
        </p:nvSpPr>
        <p:spPr>
          <a:xfrm>
            <a:off x="311700" y="392150"/>
            <a:ext cx="8520600" cy="2690400"/>
          </a:xfrm>
          <a:prstGeom prst="rect">
            <a:avLst/>
          </a:prstGeom>
        </p:spPr>
        <p:txBody>
          <a:bodyPr anchorCtr="0" anchor="ctr" bIns="91425" lIns="91425" rIns="91425" wrap="square" tIns="91425"/>
          <a:lstStyle>
            <a:lvl1pPr lvl="0" algn="ctr">
              <a:spcBef>
                <a:spcPts val="0"/>
              </a:spcBef>
              <a:buSzPct val="100000"/>
              <a:defRPr sz="8000"/>
            </a:lvl1pPr>
            <a:lvl2pPr lvl="1" algn="ctr">
              <a:spcBef>
                <a:spcPts val="0"/>
              </a:spcBef>
              <a:buSzPct val="100000"/>
              <a:defRPr sz="8000"/>
            </a:lvl2pPr>
            <a:lvl3pPr lvl="2" algn="ctr">
              <a:spcBef>
                <a:spcPts val="0"/>
              </a:spcBef>
              <a:buSzPct val="100000"/>
              <a:defRPr sz="8000"/>
            </a:lvl3pPr>
            <a:lvl4pPr lvl="3" algn="ctr">
              <a:spcBef>
                <a:spcPts val="0"/>
              </a:spcBef>
              <a:buSzPct val="100000"/>
              <a:defRPr sz="8000"/>
            </a:lvl4pPr>
            <a:lvl5pPr lvl="4" algn="ctr">
              <a:spcBef>
                <a:spcPts val="0"/>
              </a:spcBef>
              <a:buSzPct val="100000"/>
              <a:defRPr sz="8000"/>
            </a:lvl5pPr>
            <a:lvl6pPr lvl="5" algn="ctr">
              <a:spcBef>
                <a:spcPts val="0"/>
              </a:spcBef>
              <a:buSzPct val="100000"/>
              <a:defRPr sz="8000"/>
            </a:lvl6pPr>
            <a:lvl7pPr lvl="6" algn="ctr">
              <a:spcBef>
                <a:spcPts val="0"/>
              </a:spcBef>
              <a:buSzPct val="100000"/>
              <a:defRPr sz="8000"/>
            </a:lvl7pPr>
            <a:lvl8pPr lvl="7" algn="ctr">
              <a:spcBef>
                <a:spcPts val="0"/>
              </a:spcBef>
              <a:buSzPct val="100000"/>
              <a:defRPr sz="8000"/>
            </a:lvl8pPr>
            <a:lvl9pPr lvl="8" algn="ctr">
              <a:spcBef>
                <a:spcPts val="0"/>
              </a:spcBef>
              <a:buSzPct val="100000"/>
              <a:defRPr sz="8000"/>
            </a:lvl9pPr>
          </a:lstStyle>
          <a:p/>
        </p:txBody>
      </p:sp>
      <p:sp>
        <p:nvSpPr>
          <p:cNvPr id="12" name="Shape 12"/>
          <p:cNvSpPr txBox="1"/>
          <p:nvPr>
            <p:ph idx="1" type="subTitle"/>
          </p:nvPr>
        </p:nvSpPr>
        <p:spPr>
          <a:xfrm>
            <a:off x="311700" y="3890400"/>
            <a:ext cx="8520600" cy="706200"/>
          </a:xfrm>
          <a:prstGeom prst="rect">
            <a:avLst/>
          </a:prstGeom>
        </p:spPr>
        <p:txBody>
          <a:bodyPr anchorCtr="0" anchor="ctr" bIns="91425" lIns="91425" rIns="91425" wrap="square" tIns="91425"/>
          <a:lstStyle>
            <a:lvl1pPr lvl="0" algn="ctr">
              <a:lnSpc>
                <a:spcPct val="100000"/>
              </a:lnSpc>
              <a:spcBef>
                <a:spcPts val="0"/>
              </a:spcBef>
              <a:spcAft>
                <a:spcPts val="0"/>
              </a:spcAft>
              <a:buClr>
                <a:schemeClr val="accent1"/>
              </a:buClr>
              <a:buSzPct val="100000"/>
              <a:buNone/>
              <a:defRPr b="1" sz="2100">
                <a:solidFill>
                  <a:schemeClr val="accent1"/>
                </a:solidFill>
              </a:defRPr>
            </a:lvl1pPr>
            <a:lvl2pPr lvl="1" algn="ctr">
              <a:lnSpc>
                <a:spcPct val="100000"/>
              </a:lnSpc>
              <a:spcBef>
                <a:spcPts val="0"/>
              </a:spcBef>
              <a:spcAft>
                <a:spcPts val="0"/>
              </a:spcAft>
              <a:buClr>
                <a:schemeClr val="accent1"/>
              </a:buClr>
              <a:buSzPct val="100000"/>
              <a:buNone/>
              <a:defRPr b="1" sz="2100">
                <a:solidFill>
                  <a:schemeClr val="accent1"/>
                </a:solidFill>
              </a:defRPr>
            </a:lvl2pPr>
            <a:lvl3pPr lvl="2" algn="ctr">
              <a:lnSpc>
                <a:spcPct val="100000"/>
              </a:lnSpc>
              <a:spcBef>
                <a:spcPts val="0"/>
              </a:spcBef>
              <a:spcAft>
                <a:spcPts val="0"/>
              </a:spcAft>
              <a:buClr>
                <a:schemeClr val="accent1"/>
              </a:buClr>
              <a:buSzPct val="100000"/>
              <a:buNone/>
              <a:defRPr b="1" sz="2100">
                <a:solidFill>
                  <a:schemeClr val="accent1"/>
                </a:solidFill>
              </a:defRPr>
            </a:lvl3pPr>
            <a:lvl4pPr lvl="3" algn="ctr">
              <a:lnSpc>
                <a:spcPct val="100000"/>
              </a:lnSpc>
              <a:spcBef>
                <a:spcPts val="0"/>
              </a:spcBef>
              <a:spcAft>
                <a:spcPts val="0"/>
              </a:spcAft>
              <a:buClr>
                <a:schemeClr val="accent1"/>
              </a:buClr>
              <a:buSzPct val="100000"/>
              <a:buNone/>
              <a:defRPr b="1" sz="2100">
                <a:solidFill>
                  <a:schemeClr val="accent1"/>
                </a:solidFill>
              </a:defRPr>
            </a:lvl4pPr>
            <a:lvl5pPr lvl="4" algn="ctr">
              <a:lnSpc>
                <a:spcPct val="100000"/>
              </a:lnSpc>
              <a:spcBef>
                <a:spcPts val="0"/>
              </a:spcBef>
              <a:spcAft>
                <a:spcPts val="0"/>
              </a:spcAft>
              <a:buClr>
                <a:schemeClr val="accent1"/>
              </a:buClr>
              <a:buSzPct val="100000"/>
              <a:buNone/>
              <a:defRPr b="1" sz="2100">
                <a:solidFill>
                  <a:schemeClr val="accent1"/>
                </a:solidFill>
              </a:defRPr>
            </a:lvl5pPr>
            <a:lvl6pPr lvl="5" algn="ctr">
              <a:lnSpc>
                <a:spcPct val="100000"/>
              </a:lnSpc>
              <a:spcBef>
                <a:spcPts val="0"/>
              </a:spcBef>
              <a:spcAft>
                <a:spcPts val="0"/>
              </a:spcAft>
              <a:buClr>
                <a:schemeClr val="accent1"/>
              </a:buClr>
              <a:buSzPct val="100000"/>
              <a:buNone/>
              <a:defRPr b="1" sz="2100">
                <a:solidFill>
                  <a:schemeClr val="accent1"/>
                </a:solidFill>
              </a:defRPr>
            </a:lvl6pPr>
            <a:lvl7pPr lvl="6" algn="ctr">
              <a:lnSpc>
                <a:spcPct val="100000"/>
              </a:lnSpc>
              <a:spcBef>
                <a:spcPts val="0"/>
              </a:spcBef>
              <a:spcAft>
                <a:spcPts val="0"/>
              </a:spcAft>
              <a:buClr>
                <a:schemeClr val="accent1"/>
              </a:buClr>
              <a:buSzPct val="100000"/>
              <a:buNone/>
              <a:defRPr b="1" sz="2100">
                <a:solidFill>
                  <a:schemeClr val="accent1"/>
                </a:solidFill>
              </a:defRPr>
            </a:lvl7pPr>
            <a:lvl8pPr lvl="7" algn="ctr">
              <a:lnSpc>
                <a:spcPct val="100000"/>
              </a:lnSpc>
              <a:spcBef>
                <a:spcPts val="0"/>
              </a:spcBef>
              <a:spcAft>
                <a:spcPts val="0"/>
              </a:spcAft>
              <a:buClr>
                <a:schemeClr val="accent1"/>
              </a:buClr>
              <a:buSzPct val="100000"/>
              <a:buNone/>
              <a:defRPr b="1" sz="2100">
                <a:solidFill>
                  <a:schemeClr val="accent1"/>
                </a:solidFill>
              </a:defRPr>
            </a:lvl8pPr>
            <a:lvl9pPr lvl="8"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13" name="Shape 1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6" name="Shape 46"/>
        <p:cNvGrpSpPr/>
        <p:nvPr/>
      </p:nvGrpSpPr>
      <p:grpSpPr>
        <a:xfrm>
          <a:off x="0" y="0"/>
          <a:ext cx="0" cy="0"/>
          <a:chOff x="0" y="0"/>
          <a:chExt cx="0" cy="0"/>
        </a:xfrm>
      </p:grpSpPr>
      <p:sp>
        <p:nvSpPr>
          <p:cNvPr id="47" name="Shape 47"/>
          <p:cNvSpPr txBox="1"/>
          <p:nvPr>
            <p:ph type="title"/>
          </p:nvPr>
        </p:nvSpPr>
        <p:spPr>
          <a:xfrm>
            <a:off x="311700" y="1240275"/>
            <a:ext cx="8520600" cy="1981800"/>
          </a:xfrm>
          <a:prstGeom prst="rect">
            <a:avLst/>
          </a:prstGeom>
        </p:spPr>
        <p:txBody>
          <a:bodyPr anchorCtr="0" anchor="b" bIns="91425" lIns="91425" rIns="91425" wrap="square" tIns="91425"/>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p:txBody>
      </p:sp>
      <p:sp>
        <p:nvSpPr>
          <p:cNvPr id="48" name="Shape 48"/>
          <p:cNvSpPr txBox="1"/>
          <p:nvPr>
            <p:ph idx="1" type="body"/>
          </p:nvPr>
        </p:nvSpPr>
        <p:spPr>
          <a:xfrm>
            <a:off x="311700" y="3304625"/>
            <a:ext cx="8520600" cy="1300800"/>
          </a:xfrm>
          <a:prstGeom prst="rect">
            <a:avLst/>
          </a:prstGeom>
        </p:spPr>
        <p:txBody>
          <a:bodyPr anchorCtr="0" anchor="t" bIns="91425" lIns="91425" rIns="91425" wrap="square" tIns="91425"/>
          <a:lstStyle>
            <a:lvl1pPr lvl="0" algn="ctr">
              <a:spcBef>
                <a:spcPts val="0"/>
              </a:spcBef>
              <a:buClr>
                <a:schemeClr val="accent1"/>
              </a:buClr>
              <a:defRPr>
                <a:solidFill>
                  <a:schemeClr val="accent1"/>
                </a:solidFill>
              </a:defRPr>
            </a:lvl1pPr>
            <a:lvl2pPr lvl="1" algn="ctr">
              <a:spcBef>
                <a:spcPts val="0"/>
              </a:spcBef>
              <a:buClr>
                <a:schemeClr val="accent1"/>
              </a:buClr>
              <a:defRPr>
                <a:solidFill>
                  <a:schemeClr val="accent1"/>
                </a:solidFill>
              </a:defRPr>
            </a:lvl2pPr>
            <a:lvl3pPr lvl="2" algn="ctr">
              <a:spcBef>
                <a:spcPts val="0"/>
              </a:spcBef>
              <a:buClr>
                <a:schemeClr val="accent1"/>
              </a:buClr>
              <a:defRPr>
                <a:solidFill>
                  <a:schemeClr val="accent1"/>
                </a:solidFill>
              </a:defRPr>
            </a:lvl3pPr>
            <a:lvl4pPr lvl="3" algn="ctr">
              <a:spcBef>
                <a:spcPts val="0"/>
              </a:spcBef>
              <a:buClr>
                <a:schemeClr val="accent1"/>
              </a:buClr>
              <a:defRPr>
                <a:solidFill>
                  <a:schemeClr val="accent1"/>
                </a:solidFill>
              </a:defRPr>
            </a:lvl4pPr>
            <a:lvl5pPr lvl="4" algn="ctr">
              <a:spcBef>
                <a:spcPts val="0"/>
              </a:spcBef>
              <a:buClr>
                <a:schemeClr val="accent1"/>
              </a:buClr>
              <a:defRPr>
                <a:solidFill>
                  <a:schemeClr val="accent1"/>
                </a:solidFill>
              </a:defRPr>
            </a:lvl5pPr>
            <a:lvl6pPr lvl="5" algn="ctr">
              <a:spcBef>
                <a:spcPts val="0"/>
              </a:spcBef>
              <a:buClr>
                <a:schemeClr val="accent1"/>
              </a:buClr>
              <a:defRPr>
                <a:solidFill>
                  <a:schemeClr val="accent1"/>
                </a:solidFill>
              </a:defRPr>
            </a:lvl6pPr>
            <a:lvl7pPr lvl="6" algn="ctr">
              <a:spcBef>
                <a:spcPts val="0"/>
              </a:spcBef>
              <a:buClr>
                <a:schemeClr val="accent1"/>
              </a:buClr>
              <a:defRPr>
                <a:solidFill>
                  <a:schemeClr val="accent1"/>
                </a:solidFill>
              </a:defRPr>
            </a:lvl7pPr>
            <a:lvl8pPr lvl="7" algn="ctr">
              <a:spcBef>
                <a:spcPts val="0"/>
              </a:spcBef>
              <a:buClr>
                <a:schemeClr val="accent1"/>
              </a:buClr>
              <a:defRPr>
                <a:solidFill>
                  <a:schemeClr val="accent1"/>
                </a:solidFill>
              </a:defRPr>
            </a:lvl8pPr>
            <a:lvl9pPr lvl="8" algn="ctr">
              <a:spcBef>
                <a:spcPts val="0"/>
              </a:spcBef>
              <a:buClr>
                <a:schemeClr val="accent1"/>
              </a:buClr>
              <a:defRPr>
                <a:solidFill>
                  <a:schemeClr val="accent1"/>
                </a:solidFill>
              </a:defRPr>
            </a:lvl9pPr>
          </a:lstStyle>
          <a:p/>
        </p:txBody>
      </p:sp>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0" name="Shape 50"/>
        <p:cNvGrpSpPr/>
        <p:nvPr/>
      </p:nvGrpSpPr>
      <p:grpSpPr>
        <a:xfrm>
          <a:off x="0" y="0"/>
          <a:ext cx="0" cy="0"/>
          <a:chOff x="0" y="0"/>
          <a:chExt cx="0" cy="0"/>
        </a:xfrm>
      </p:grpSpPr>
      <p:sp>
        <p:nvSpPr>
          <p:cNvPr id="51" name="Shape 5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OC">
    <p:bg>
      <p:bgPr>
        <a:solidFill>
          <a:schemeClr val="dk1"/>
        </a:solidFill>
      </p:bgPr>
    </p:bg>
    <p:spTree>
      <p:nvGrpSpPr>
        <p:cNvPr id="52" name="Shape 52"/>
        <p:cNvGrpSpPr/>
        <p:nvPr/>
      </p:nvGrpSpPr>
      <p:grpSpPr>
        <a:xfrm>
          <a:off x="0" y="0"/>
          <a:ext cx="0" cy="0"/>
          <a:chOff x="0" y="0"/>
          <a:chExt cx="0" cy="0"/>
        </a:xfrm>
      </p:grpSpPr>
      <p:sp>
        <p:nvSpPr>
          <p:cNvPr id="53" name="Shape 53"/>
          <p:cNvSpPr txBox="1"/>
          <p:nvPr>
            <p:ph type="title"/>
          </p:nvPr>
        </p:nvSpPr>
        <p:spPr>
          <a:xfrm>
            <a:off x="1308150" y="1318650"/>
            <a:ext cx="7110000" cy="535200"/>
          </a:xfrm>
          <a:prstGeom prst="rect">
            <a:avLst/>
          </a:prstGeom>
        </p:spPr>
        <p:txBody>
          <a:bodyPr anchorCtr="0" anchor="t" bIns="91425" lIns="91425" rIns="91425" wrap="square" tIns="91425"/>
          <a:lstStyle>
            <a:lvl1pPr lvl="0" rtl="0">
              <a:spcBef>
                <a:spcPts val="0"/>
              </a:spcBef>
              <a:buClr>
                <a:srgbClr val="FFFFFF"/>
              </a:buClr>
              <a:buSzPct val="100000"/>
              <a:defRPr sz="2600">
                <a:solidFill>
                  <a:srgbClr val="FFFFFF"/>
                </a:solidFill>
              </a:defRPr>
            </a:lvl1pPr>
            <a:lvl2pPr lvl="1" rtl="0">
              <a:spcBef>
                <a:spcPts val="0"/>
              </a:spcBef>
              <a:buClr>
                <a:srgbClr val="FFFFFF"/>
              </a:buClr>
              <a:buSzPct val="100000"/>
              <a:defRPr sz="2600">
                <a:solidFill>
                  <a:srgbClr val="FFFFFF"/>
                </a:solidFill>
              </a:defRPr>
            </a:lvl2pPr>
            <a:lvl3pPr lvl="2" rtl="0">
              <a:spcBef>
                <a:spcPts val="0"/>
              </a:spcBef>
              <a:buClr>
                <a:srgbClr val="FFFFFF"/>
              </a:buClr>
              <a:buSzPct val="100000"/>
              <a:defRPr sz="2600">
                <a:solidFill>
                  <a:srgbClr val="FFFFFF"/>
                </a:solidFill>
              </a:defRPr>
            </a:lvl3pPr>
            <a:lvl4pPr lvl="3" rtl="0">
              <a:spcBef>
                <a:spcPts val="0"/>
              </a:spcBef>
              <a:buClr>
                <a:srgbClr val="FFFFFF"/>
              </a:buClr>
              <a:buSzPct val="100000"/>
              <a:defRPr sz="2600">
                <a:solidFill>
                  <a:srgbClr val="FFFFFF"/>
                </a:solidFill>
              </a:defRPr>
            </a:lvl4pPr>
            <a:lvl5pPr lvl="4" rtl="0">
              <a:spcBef>
                <a:spcPts val="0"/>
              </a:spcBef>
              <a:buClr>
                <a:srgbClr val="FFFFFF"/>
              </a:buClr>
              <a:buSzPct val="100000"/>
              <a:defRPr sz="2600">
                <a:solidFill>
                  <a:srgbClr val="FFFFFF"/>
                </a:solidFill>
              </a:defRPr>
            </a:lvl5pPr>
            <a:lvl6pPr lvl="5" rtl="0">
              <a:spcBef>
                <a:spcPts val="0"/>
              </a:spcBef>
              <a:buClr>
                <a:srgbClr val="FFFFFF"/>
              </a:buClr>
              <a:buSzPct val="100000"/>
              <a:defRPr sz="2600">
                <a:solidFill>
                  <a:srgbClr val="FFFFFF"/>
                </a:solidFill>
              </a:defRPr>
            </a:lvl6pPr>
            <a:lvl7pPr lvl="6" rtl="0">
              <a:spcBef>
                <a:spcPts val="0"/>
              </a:spcBef>
              <a:buClr>
                <a:srgbClr val="FFFFFF"/>
              </a:buClr>
              <a:buSzPct val="100000"/>
              <a:defRPr sz="2600">
                <a:solidFill>
                  <a:srgbClr val="FFFFFF"/>
                </a:solidFill>
              </a:defRPr>
            </a:lvl7pPr>
            <a:lvl8pPr lvl="7" rtl="0">
              <a:spcBef>
                <a:spcPts val="0"/>
              </a:spcBef>
              <a:buClr>
                <a:srgbClr val="FFFFFF"/>
              </a:buClr>
              <a:buSzPct val="100000"/>
              <a:defRPr sz="2600">
                <a:solidFill>
                  <a:srgbClr val="FFFFFF"/>
                </a:solidFill>
              </a:defRPr>
            </a:lvl8pPr>
            <a:lvl9pPr lvl="8" rtl="0">
              <a:spcBef>
                <a:spcPts val="0"/>
              </a:spcBef>
              <a:buClr>
                <a:srgbClr val="FFFFFF"/>
              </a:buClr>
              <a:buSzPct val="100000"/>
              <a:defRPr sz="2600">
                <a:solidFill>
                  <a:srgbClr val="FFFFFF"/>
                </a:solidFill>
              </a:defRPr>
            </a:lvl9pPr>
          </a:lstStyle>
          <a:p/>
        </p:txBody>
      </p:sp>
      <p:sp>
        <p:nvSpPr>
          <p:cNvPr id="54" name="Shape 54"/>
          <p:cNvSpPr txBox="1"/>
          <p:nvPr>
            <p:ph idx="12" type="sldNum"/>
          </p:nvPr>
        </p:nvSpPr>
        <p:spPr>
          <a:xfrm>
            <a:off x="8536302" y="4749851"/>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GB">
                <a:solidFill>
                  <a:schemeClr val="lt1"/>
                </a:solidFill>
              </a:rPr>
              <a:t>‹#›</a:t>
            </a:fld>
          </a:p>
        </p:txBody>
      </p:sp>
      <p:sp>
        <p:nvSpPr>
          <p:cNvPr id="55" name="Shape 55"/>
          <p:cNvSpPr txBox="1"/>
          <p:nvPr/>
        </p:nvSpPr>
        <p:spPr>
          <a:xfrm>
            <a:off x="226550" y="78500"/>
            <a:ext cx="998100" cy="321900"/>
          </a:xfrm>
          <a:prstGeom prst="rect">
            <a:avLst/>
          </a:prstGeom>
          <a:noFill/>
          <a:ln>
            <a:noFill/>
          </a:ln>
        </p:spPr>
        <p:txBody>
          <a:bodyPr anchorCtr="0" anchor="ctr" bIns="91425" lIns="91425" rIns="91425" wrap="square" tIns="91425">
            <a:noAutofit/>
          </a:bodyPr>
          <a:lstStyle/>
          <a:p>
            <a:pPr lvl="0" rtl="0">
              <a:spcBef>
                <a:spcPts val="0"/>
              </a:spcBef>
              <a:buNone/>
            </a:pPr>
            <a:r>
              <a:rPr lang="en-GB" sz="600">
                <a:solidFill>
                  <a:srgbClr val="FFFFFF"/>
                </a:solidFill>
                <a:latin typeface="Raleway"/>
                <a:ea typeface="Raleway"/>
                <a:cs typeface="Raleway"/>
                <a:sym typeface="Raleway"/>
              </a:rPr>
              <a:t>Confidential</a:t>
            </a:r>
          </a:p>
        </p:txBody>
      </p:sp>
      <p:sp>
        <p:nvSpPr>
          <p:cNvPr id="56" name="Shape 56"/>
          <p:cNvSpPr txBox="1"/>
          <p:nvPr/>
        </p:nvSpPr>
        <p:spPr>
          <a:xfrm>
            <a:off x="1296767" y="78500"/>
            <a:ext cx="2100600" cy="321900"/>
          </a:xfrm>
          <a:prstGeom prst="rect">
            <a:avLst/>
          </a:prstGeom>
          <a:noFill/>
          <a:ln>
            <a:noFill/>
          </a:ln>
        </p:spPr>
        <p:txBody>
          <a:bodyPr anchorCtr="0" anchor="ctr" bIns="91425" lIns="91425" rIns="91425" wrap="square" tIns="91425">
            <a:noAutofit/>
          </a:bodyPr>
          <a:lstStyle/>
          <a:p>
            <a:pPr lvl="0" rtl="0">
              <a:spcBef>
                <a:spcPts val="0"/>
              </a:spcBef>
              <a:buNone/>
            </a:pPr>
            <a:r>
              <a:rPr lang="en-GB" sz="600">
                <a:solidFill>
                  <a:srgbClr val="FFFFFF"/>
                </a:solidFill>
                <a:latin typeface="Raleway"/>
                <a:ea typeface="Raleway"/>
                <a:cs typeface="Raleway"/>
                <a:sym typeface="Raleway"/>
              </a:rPr>
              <a:t>Customized for </a:t>
            </a:r>
            <a:r>
              <a:rPr b="1" lang="en-GB" sz="600">
                <a:solidFill>
                  <a:srgbClr val="FFFFFF"/>
                </a:solidFill>
                <a:latin typeface="Raleway"/>
                <a:ea typeface="Raleway"/>
                <a:cs typeface="Raleway"/>
                <a:sym typeface="Raleway"/>
              </a:rPr>
              <a:t>Lorem Ipsum LLC</a:t>
            </a:r>
          </a:p>
        </p:txBody>
      </p:sp>
      <p:sp>
        <p:nvSpPr>
          <p:cNvPr id="57" name="Shape 57"/>
          <p:cNvSpPr txBox="1"/>
          <p:nvPr/>
        </p:nvSpPr>
        <p:spPr>
          <a:xfrm>
            <a:off x="8213935" y="78500"/>
            <a:ext cx="705900" cy="321900"/>
          </a:xfrm>
          <a:prstGeom prst="rect">
            <a:avLst/>
          </a:prstGeom>
          <a:noFill/>
          <a:ln>
            <a:noFill/>
          </a:ln>
        </p:spPr>
        <p:txBody>
          <a:bodyPr anchorCtr="0" anchor="ctr" bIns="91425" lIns="91425" rIns="91425" wrap="square" tIns="91425">
            <a:noAutofit/>
          </a:bodyPr>
          <a:lstStyle/>
          <a:p>
            <a:pPr lvl="0" rtl="0" algn="r">
              <a:spcBef>
                <a:spcPts val="0"/>
              </a:spcBef>
              <a:buNone/>
            </a:pPr>
            <a:r>
              <a:rPr lang="en-GB" sz="600">
                <a:solidFill>
                  <a:srgbClr val="FFFFFF"/>
                </a:solidFill>
                <a:latin typeface="Raleway"/>
                <a:ea typeface="Raleway"/>
                <a:cs typeface="Raleway"/>
                <a:sym typeface="Raleway"/>
              </a:rPr>
              <a:t>Version 1.0</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header_alt1">
    <p:bg>
      <p:bgPr>
        <a:solidFill>
          <a:srgbClr val="434343"/>
        </a:solidFill>
      </p:bgPr>
    </p:bg>
    <p:spTree>
      <p:nvGrpSpPr>
        <p:cNvPr id="58" name="Shape 58"/>
        <p:cNvGrpSpPr/>
        <p:nvPr/>
      </p:nvGrpSpPr>
      <p:grpSpPr>
        <a:xfrm>
          <a:off x="0" y="0"/>
          <a:ext cx="0" cy="0"/>
          <a:chOff x="0" y="0"/>
          <a:chExt cx="0" cy="0"/>
        </a:xfrm>
      </p:grpSpPr>
      <p:grpSp>
        <p:nvGrpSpPr>
          <p:cNvPr id="59" name="Shape 59"/>
          <p:cNvGrpSpPr/>
          <p:nvPr/>
        </p:nvGrpSpPr>
        <p:grpSpPr>
          <a:xfrm>
            <a:off x="830392" y="1191256"/>
            <a:ext cx="745763" cy="45826"/>
            <a:chOff x="4580561" y="2589004"/>
            <a:chExt cx="1064464" cy="25200"/>
          </a:xfrm>
        </p:grpSpPr>
        <p:sp>
          <p:nvSpPr>
            <p:cNvPr id="60" name="Shape 60"/>
            <p:cNvSpPr/>
            <p:nvPr/>
          </p:nvSpPr>
          <p:spPr>
            <a:xfrm rot="-5400000">
              <a:off x="5366325" y="2335504"/>
              <a:ext cx="25200" cy="532200"/>
            </a:xfrm>
            <a:prstGeom prst="rect">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61" name="Shape 61"/>
            <p:cNvSpPr/>
            <p:nvPr/>
          </p:nvSpPr>
          <p:spPr>
            <a:xfrm rot="-5400000">
              <a:off x="4836311" y="2333254"/>
              <a:ext cx="25200" cy="5367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grpSp>
      <p:sp>
        <p:nvSpPr>
          <p:cNvPr id="62" name="Shape 62"/>
          <p:cNvSpPr txBox="1"/>
          <p:nvPr>
            <p:ph type="title"/>
          </p:nvPr>
        </p:nvSpPr>
        <p:spPr>
          <a:xfrm>
            <a:off x="729450" y="1322450"/>
            <a:ext cx="7688400" cy="1518600"/>
          </a:xfrm>
          <a:prstGeom prst="rect">
            <a:avLst/>
          </a:prstGeom>
        </p:spPr>
        <p:txBody>
          <a:bodyPr anchorCtr="0" anchor="t" bIns="91425" lIns="91425" rIns="91425" wrap="square" tIns="91425"/>
          <a:lstStyle>
            <a:lvl1pPr lvl="0" rtl="0">
              <a:spcBef>
                <a:spcPts val="0"/>
              </a:spcBef>
              <a:buClr>
                <a:schemeClr val="lt1"/>
              </a:buClr>
              <a:buSzPct val="100000"/>
              <a:defRPr sz="3600">
                <a:solidFill>
                  <a:schemeClr val="lt1"/>
                </a:solidFill>
              </a:defRPr>
            </a:lvl1pPr>
            <a:lvl2pPr lvl="1" rtl="0">
              <a:spcBef>
                <a:spcPts val="0"/>
              </a:spcBef>
              <a:buClr>
                <a:schemeClr val="lt1"/>
              </a:buClr>
              <a:buSzPct val="100000"/>
              <a:defRPr sz="3600">
                <a:solidFill>
                  <a:schemeClr val="lt1"/>
                </a:solidFill>
              </a:defRPr>
            </a:lvl2pPr>
            <a:lvl3pPr lvl="2" rtl="0">
              <a:spcBef>
                <a:spcPts val="0"/>
              </a:spcBef>
              <a:buClr>
                <a:schemeClr val="lt1"/>
              </a:buClr>
              <a:buSzPct val="100000"/>
              <a:defRPr sz="3600">
                <a:solidFill>
                  <a:schemeClr val="lt1"/>
                </a:solidFill>
              </a:defRPr>
            </a:lvl3pPr>
            <a:lvl4pPr lvl="3" rtl="0">
              <a:spcBef>
                <a:spcPts val="0"/>
              </a:spcBef>
              <a:buClr>
                <a:schemeClr val="lt1"/>
              </a:buClr>
              <a:buSzPct val="100000"/>
              <a:defRPr sz="3600">
                <a:solidFill>
                  <a:schemeClr val="lt1"/>
                </a:solidFill>
              </a:defRPr>
            </a:lvl4pPr>
            <a:lvl5pPr lvl="4" rtl="0">
              <a:spcBef>
                <a:spcPts val="0"/>
              </a:spcBef>
              <a:buClr>
                <a:schemeClr val="lt1"/>
              </a:buClr>
              <a:buSzPct val="100000"/>
              <a:defRPr sz="3600">
                <a:solidFill>
                  <a:schemeClr val="lt1"/>
                </a:solidFill>
              </a:defRPr>
            </a:lvl5pPr>
            <a:lvl6pPr lvl="5" rtl="0">
              <a:spcBef>
                <a:spcPts val="0"/>
              </a:spcBef>
              <a:buClr>
                <a:schemeClr val="lt1"/>
              </a:buClr>
              <a:buSzPct val="100000"/>
              <a:defRPr sz="3600">
                <a:solidFill>
                  <a:schemeClr val="lt1"/>
                </a:solidFill>
              </a:defRPr>
            </a:lvl6pPr>
            <a:lvl7pPr lvl="6" rtl="0">
              <a:spcBef>
                <a:spcPts val="0"/>
              </a:spcBef>
              <a:buClr>
                <a:schemeClr val="lt1"/>
              </a:buClr>
              <a:buSzPct val="100000"/>
              <a:defRPr sz="3600">
                <a:solidFill>
                  <a:schemeClr val="lt1"/>
                </a:solidFill>
              </a:defRPr>
            </a:lvl7pPr>
            <a:lvl8pPr lvl="7" rtl="0">
              <a:spcBef>
                <a:spcPts val="0"/>
              </a:spcBef>
              <a:buClr>
                <a:schemeClr val="lt1"/>
              </a:buClr>
              <a:buSzPct val="100000"/>
              <a:defRPr sz="3600">
                <a:solidFill>
                  <a:schemeClr val="lt1"/>
                </a:solidFill>
              </a:defRPr>
            </a:lvl8pPr>
            <a:lvl9pPr lvl="8" rtl="0">
              <a:spcBef>
                <a:spcPts val="0"/>
              </a:spcBef>
              <a:buClr>
                <a:schemeClr val="lt1"/>
              </a:buClr>
              <a:buSzPct val="100000"/>
              <a:defRPr sz="3600">
                <a:solidFill>
                  <a:schemeClr val="lt1"/>
                </a:solidFill>
              </a:defRPr>
            </a:lvl9pPr>
          </a:lstStyle>
          <a:p/>
        </p:txBody>
      </p:sp>
      <p:sp>
        <p:nvSpPr>
          <p:cNvPr id="63" name="Shape 63"/>
          <p:cNvSpPr txBox="1"/>
          <p:nvPr>
            <p:ph idx="12" type="sldNum"/>
          </p:nvPr>
        </p:nvSpPr>
        <p:spPr>
          <a:xfrm>
            <a:off x="8536302" y="4749851"/>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GB">
                <a:solidFill>
                  <a:schemeClr val="lt1"/>
                </a:solidFill>
              </a:rPr>
              <a:t>‹#›</a:t>
            </a:fld>
          </a:p>
        </p:txBody>
      </p:sp>
      <p:sp>
        <p:nvSpPr>
          <p:cNvPr id="64" name="Shape 64">
            <a:hlinkClick r:id="rId2"/>
          </p:cNvPr>
          <p:cNvSpPr/>
          <p:nvPr/>
        </p:nvSpPr>
        <p:spPr>
          <a:xfrm>
            <a:off x="8280450" y="0"/>
            <a:ext cx="863400" cy="454200"/>
          </a:xfrm>
          <a:prstGeom prst="rect">
            <a:avLst/>
          </a:prstGeom>
          <a:solidFill>
            <a:srgbClr val="434343"/>
          </a:solidFill>
          <a:ln>
            <a:noFill/>
          </a:ln>
        </p:spPr>
        <p:txBody>
          <a:bodyPr anchorCtr="0" anchor="ctr" bIns="91425" lIns="91425" rIns="91425" wrap="square" tIns="91425">
            <a:noAutofit/>
          </a:bodyPr>
          <a:lstStyle/>
          <a:p>
            <a:pPr lvl="0">
              <a:spcBef>
                <a:spcPts val="0"/>
              </a:spcBef>
              <a:buNone/>
            </a:pPr>
            <a:r>
              <a:t/>
            </a:r>
            <a:endParaRPr/>
          </a:p>
        </p:txBody>
      </p:sp>
      <p:cxnSp>
        <p:nvCxnSpPr>
          <p:cNvPr id="65" name="Shape 65">
            <a:hlinkClick r:id="rId3"/>
          </p:cNvPr>
          <p:cNvCxnSpPr/>
          <p:nvPr/>
        </p:nvCxnSpPr>
        <p:spPr>
          <a:xfrm>
            <a:off x="8598817" y="216350"/>
            <a:ext cx="216300" cy="0"/>
          </a:xfrm>
          <a:prstGeom prst="straightConnector1">
            <a:avLst/>
          </a:prstGeom>
          <a:noFill/>
          <a:ln cap="flat" cmpd="sng" w="9525">
            <a:solidFill>
              <a:schemeClr val="lt2"/>
            </a:solidFill>
            <a:prstDash val="solid"/>
            <a:round/>
            <a:headEnd len="lg" w="lg" type="none"/>
            <a:tailEnd len="lg" w="lg" type="none"/>
          </a:ln>
        </p:spPr>
      </p:cxnSp>
      <p:cxnSp>
        <p:nvCxnSpPr>
          <p:cNvPr id="66" name="Shape 66">
            <a:hlinkClick r:id="rId4"/>
          </p:cNvPr>
          <p:cNvCxnSpPr/>
          <p:nvPr/>
        </p:nvCxnSpPr>
        <p:spPr>
          <a:xfrm>
            <a:off x="8598817" y="250138"/>
            <a:ext cx="216300" cy="0"/>
          </a:xfrm>
          <a:prstGeom prst="straightConnector1">
            <a:avLst/>
          </a:prstGeom>
          <a:noFill/>
          <a:ln cap="flat" cmpd="sng" w="9525">
            <a:solidFill>
              <a:schemeClr val="lt2"/>
            </a:solidFill>
            <a:prstDash val="solid"/>
            <a:round/>
            <a:headEnd len="lg" w="lg" type="none"/>
            <a:tailEnd len="lg" w="lg" type="none"/>
          </a:ln>
        </p:spPr>
      </p:cxnSp>
      <p:cxnSp>
        <p:nvCxnSpPr>
          <p:cNvPr id="67" name="Shape 67">
            <a:hlinkClick r:id="rId5"/>
          </p:cNvPr>
          <p:cNvCxnSpPr/>
          <p:nvPr/>
        </p:nvCxnSpPr>
        <p:spPr>
          <a:xfrm>
            <a:off x="8598817" y="283925"/>
            <a:ext cx="216300" cy="0"/>
          </a:xfrm>
          <a:prstGeom prst="straightConnector1">
            <a:avLst/>
          </a:prstGeom>
          <a:noFill/>
          <a:ln cap="flat" cmpd="sng" w="9525">
            <a:solidFill>
              <a:schemeClr val="lt2"/>
            </a:solidFill>
            <a:prstDash val="solid"/>
            <a:round/>
            <a:headEnd len="lg" w="lg" type="none"/>
            <a:tailEnd len="lg" w="lg"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Header_alt2">
    <p:spTree>
      <p:nvGrpSpPr>
        <p:cNvPr id="68" name="Shape 68"/>
        <p:cNvGrpSpPr/>
        <p:nvPr/>
      </p:nvGrpSpPr>
      <p:grpSpPr>
        <a:xfrm>
          <a:off x="0" y="0"/>
          <a:ext cx="0" cy="0"/>
          <a:chOff x="0" y="0"/>
          <a:chExt cx="0" cy="0"/>
        </a:xfrm>
      </p:grpSpPr>
      <p:pic>
        <p:nvPicPr>
          <p:cNvPr descr="shutterstock_31891705.jpg" id="69" name="Shape 69"/>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70" name="Shape 70"/>
          <p:cNvSpPr/>
          <p:nvPr/>
        </p:nvSpPr>
        <p:spPr>
          <a:xfrm>
            <a:off x="0" y="0"/>
            <a:ext cx="9144000" cy="4878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71" name="Shape 71"/>
          <p:cNvSpPr txBox="1"/>
          <p:nvPr>
            <p:ph idx="12" type="sldNum"/>
          </p:nvPr>
        </p:nvSpPr>
        <p:spPr>
          <a:xfrm>
            <a:off x="8536302" y="4749851"/>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GB">
                <a:solidFill>
                  <a:srgbClr val="FFFFFF"/>
                </a:solidFill>
              </a:rPr>
              <a:t>‹#›</a:t>
            </a:fld>
          </a:p>
        </p:txBody>
      </p:sp>
      <p:sp>
        <p:nvSpPr>
          <p:cNvPr id="72" name="Shape 72">
            <a:hlinkClick r:id="rId3"/>
          </p:cNvPr>
          <p:cNvSpPr/>
          <p:nvPr/>
        </p:nvSpPr>
        <p:spPr>
          <a:xfrm>
            <a:off x="8280450" y="0"/>
            <a:ext cx="863400" cy="4542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cxnSp>
        <p:nvCxnSpPr>
          <p:cNvPr id="73" name="Shape 73">
            <a:hlinkClick r:id="rId4"/>
          </p:cNvPr>
          <p:cNvCxnSpPr/>
          <p:nvPr/>
        </p:nvCxnSpPr>
        <p:spPr>
          <a:xfrm>
            <a:off x="8598817" y="216350"/>
            <a:ext cx="216300" cy="0"/>
          </a:xfrm>
          <a:prstGeom prst="straightConnector1">
            <a:avLst/>
          </a:prstGeom>
          <a:noFill/>
          <a:ln cap="flat" cmpd="sng" w="9525">
            <a:solidFill>
              <a:srgbClr val="B7B7B7"/>
            </a:solidFill>
            <a:prstDash val="solid"/>
            <a:round/>
            <a:headEnd len="lg" w="lg" type="none"/>
            <a:tailEnd len="lg" w="lg" type="none"/>
          </a:ln>
        </p:spPr>
      </p:cxnSp>
      <p:cxnSp>
        <p:nvCxnSpPr>
          <p:cNvPr id="74" name="Shape 74">
            <a:hlinkClick r:id="rId5"/>
          </p:cNvPr>
          <p:cNvCxnSpPr/>
          <p:nvPr/>
        </p:nvCxnSpPr>
        <p:spPr>
          <a:xfrm>
            <a:off x="8598817" y="250138"/>
            <a:ext cx="216300" cy="0"/>
          </a:xfrm>
          <a:prstGeom prst="straightConnector1">
            <a:avLst/>
          </a:prstGeom>
          <a:noFill/>
          <a:ln cap="flat" cmpd="sng" w="9525">
            <a:solidFill>
              <a:srgbClr val="B7B7B7"/>
            </a:solidFill>
            <a:prstDash val="solid"/>
            <a:round/>
            <a:headEnd len="lg" w="lg" type="none"/>
            <a:tailEnd len="lg" w="lg" type="none"/>
          </a:ln>
        </p:spPr>
      </p:cxnSp>
      <p:cxnSp>
        <p:nvCxnSpPr>
          <p:cNvPr id="75" name="Shape 75">
            <a:hlinkClick r:id="rId6"/>
          </p:cNvPr>
          <p:cNvCxnSpPr/>
          <p:nvPr/>
        </p:nvCxnSpPr>
        <p:spPr>
          <a:xfrm>
            <a:off x="8598817" y="283925"/>
            <a:ext cx="216300" cy="0"/>
          </a:xfrm>
          <a:prstGeom prst="straightConnector1">
            <a:avLst/>
          </a:prstGeom>
          <a:noFill/>
          <a:ln cap="flat" cmpd="sng" w="9525">
            <a:solidFill>
              <a:srgbClr val="B7B7B7"/>
            </a:solidFill>
            <a:prstDash val="solid"/>
            <a:round/>
            <a:headEnd len="lg" w="lg" type="none"/>
            <a:tailEnd len="lg" w="lg" type="none"/>
          </a:ln>
        </p:spPr>
      </p:cxnSp>
      <p:sp>
        <p:nvSpPr>
          <p:cNvPr id="76" name="Shape 76"/>
          <p:cNvSpPr txBox="1"/>
          <p:nvPr>
            <p:ph type="title"/>
          </p:nvPr>
        </p:nvSpPr>
        <p:spPr>
          <a:xfrm>
            <a:off x="729450" y="2056375"/>
            <a:ext cx="5887500" cy="1518600"/>
          </a:xfrm>
          <a:prstGeom prst="rect">
            <a:avLst/>
          </a:prstGeom>
        </p:spPr>
        <p:txBody>
          <a:bodyPr anchorCtr="0" anchor="t" bIns="91425" lIns="91425" rIns="91425" wrap="square" tIns="91425"/>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3600">
                <a:solidFill>
                  <a:schemeClr val="lt1"/>
                </a:solidFill>
              </a:defRPr>
            </a:lvl2pPr>
            <a:lvl3pPr lvl="2" rtl="0">
              <a:spcBef>
                <a:spcPts val="0"/>
              </a:spcBef>
              <a:buClr>
                <a:schemeClr val="lt1"/>
              </a:buClr>
              <a:buSzPct val="100000"/>
              <a:defRPr sz="3600">
                <a:solidFill>
                  <a:schemeClr val="lt1"/>
                </a:solidFill>
              </a:defRPr>
            </a:lvl3pPr>
            <a:lvl4pPr lvl="3" rtl="0">
              <a:spcBef>
                <a:spcPts val="0"/>
              </a:spcBef>
              <a:buClr>
                <a:schemeClr val="lt1"/>
              </a:buClr>
              <a:buSzPct val="100000"/>
              <a:defRPr sz="3600">
                <a:solidFill>
                  <a:schemeClr val="lt1"/>
                </a:solidFill>
              </a:defRPr>
            </a:lvl4pPr>
            <a:lvl5pPr lvl="4" rtl="0">
              <a:spcBef>
                <a:spcPts val="0"/>
              </a:spcBef>
              <a:buClr>
                <a:schemeClr val="lt1"/>
              </a:buClr>
              <a:buSzPct val="100000"/>
              <a:defRPr sz="3600">
                <a:solidFill>
                  <a:schemeClr val="lt1"/>
                </a:solidFill>
              </a:defRPr>
            </a:lvl5pPr>
            <a:lvl6pPr lvl="5" rtl="0">
              <a:spcBef>
                <a:spcPts val="0"/>
              </a:spcBef>
              <a:buClr>
                <a:schemeClr val="lt1"/>
              </a:buClr>
              <a:buSzPct val="100000"/>
              <a:defRPr sz="3600">
                <a:solidFill>
                  <a:schemeClr val="lt1"/>
                </a:solidFill>
              </a:defRPr>
            </a:lvl6pPr>
            <a:lvl7pPr lvl="6" rtl="0">
              <a:spcBef>
                <a:spcPts val="0"/>
              </a:spcBef>
              <a:buClr>
                <a:schemeClr val="lt1"/>
              </a:buClr>
              <a:buSzPct val="100000"/>
              <a:defRPr sz="3600">
                <a:solidFill>
                  <a:schemeClr val="lt1"/>
                </a:solidFill>
              </a:defRPr>
            </a:lvl7pPr>
            <a:lvl8pPr lvl="7" rtl="0">
              <a:spcBef>
                <a:spcPts val="0"/>
              </a:spcBef>
              <a:buClr>
                <a:schemeClr val="lt1"/>
              </a:buClr>
              <a:buSzPct val="100000"/>
              <a:defRPr sz="3600">
                <a:solidFill>
                  <a:schemeClr val="lt1"/>
                </a:solidFill>
              </a:defRPr>
            </a:lvl8pPr>
            <a:lvl9pPr lvl="8" rtl="0">
              <a:spcBef>
                <a:spcPts val="0"/>
              </a:spcBef>
              <a:buClr>
                <a:schemeClr val="lt1"/>
              </a:buClr>
              <a:buSzPct val="100000"/>
              <a:defRPr sz="3600">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only">
    <p:spTree>
      <p:nvGrpSpPr>
        <p:cNvPr id="77" name="Shape 77"/>
        <p:cNvGrpSpPr/>
        <p:nvPr/>
      </p:nvGrpSpPr>
      <p:grpSpPr>
        <a:xfrm>
          <a:off x="0" y="0"/>
          <a:ext cx="0" cy="0"/>
          <a:chOff x="0" y="0"/>
          <a:chExt cx="0" cy="0"/>
        </a:xfrm>
      </p:grpSpPr>
      <p:sp>
        <p:nvSpPr>
          <p:cNvPr id="78" name="Shape 78"/>
          <p:cNvSpPr/>
          <p:nvPr/>
        </p:nvSpPr>
        <p:spPr>
          <a:xfrm>
            <a:off x="0" y="0"/>
            <a:ext cx="9144000" cy="4878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79" name="Shape 79"/>
          <p:cNvSpPr txBox="1"/>
          <p:nvPr>
            <p:ph idx="12" type="sldNum"/>
          </p:nvPr>
        </p:nvSpPr>
        <p:spPr>
          <a:xfrm>
            <a:off x="8536302" y="4749851"/>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GB"/>
              <a:t>‹#›</a:t>
            </a:fld>
          </a:p>
        </p:txBody>
      </p:sp>
      <p:sp>
        <p:nvSpPr>
          <p:cNvPr id="80" name="Shape 80">
            <a:hlinkClick r:id="rId2"/>
          </p:cNvPr>
          <p:cNvSpPr/>
          <p:nvPr/>
        </p:nvSpPr>
        <p:spPr>
          <a:xfrm>
            <a:off x="8280450" y="0"/>
            <a:ext cx="863400" cy="4542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cxnSp>
        <p:nvCxnSpPr>
          <p:cNvPr id="81" name="Shape 81">
            <a:hlinkClick r:id="rId3"/>
          </p:cNvPr>
          <p:cNvCxnSpPr/>
          <p:nvPr/>
        </p:nvCxnSpPr>
        <p:spPr>
          <a:xfrm>
            <a:off x="8598817" y="216350"/>
            <a:ext cx="216300" cy="0"/>
          </a:xfrm>
          <a:prstGeom prst="straightConnector1">
            <a:avLst/>
          </a:prstGeom>
          <a:noFill/>
          <a:ln cap="flat" cmpd="sng" w="9525">
            <a:solidFill>
              <a:srgbClr val="B7B7B7"/>
            </a:solidFill>
            <a:prstDash val="solid"/>
            <a:round/>
            <a:headEnd len="lg" w="lg" type="none"/>
            <a:tailEnd len="lg" w="lg" type="none"/>
          </a:ln>
        </p:spPr>
      </p:cxnSp>
      <p:cxnSp>
        <p:nvCxnSpPr>
          <p:cNvPr id="82" name="Shape 82">
            <a:hlinkClick r:id="rId4"/>
          </p:cNvPr>
          <p:cNvCxnSpPr/>
          <p:nvPr/>
        </p:nvCxnSpPr>
        <p:spPr>
          <a:xfrm>
            <a:off x="8598817" y="250138"/>
            <a:ext cx="216300" cy="0"/>
          </a:xfrm>
          <a:prstGeom prst="straightConnector1">
            <a:avLst/>
          </a:prstGeom>
          <a:noFill/>
          <a:ln cap="flat" cmpd="sng" w="9525">
            <a:solidFill>
              <a:srgbClr val="B7B7B7"/>
            </a:solidFill>
            <a:prstDash val="solid"/>
            <a:round/>
            <a:headEnd len="lg" w="lg" type="none"/>
            <a:tailEnd len="lg" w="lg" type="none"/>
          </a:ln>
        </p:spPr>
      </p:cxnSp>
      <p:cxnSp>
        <p:nvCxnSpPr>
          <p:cNvPr id="83" name="Shape 83">
            <a:hlinkClick r:id="rId5"/>
          </p:cNvPr>
          <p:cNvCxnSpPr/>
          <p:nvPr/>
        </p:nvCxnSpPr>
        <p:spPr>
          <a:xfrm>
            <a:off x="8598817" y="283925"/>
            <a:ext cx="216300" cy="0"/>
          </a:xfrm>
          <a:prstGeom prst="straightConnector1">
            <a:avLst/>
          </a:prstGeom>
          <a:noFill/>
          <a:ln cap="flat" cmpd="sng" w="9525">
            <a:solidFill>
              <a:srgbClr val="B7B7B7"/>
            </a:solidFill>
            <a:prstDash val="solid"/>
            <a:round/>
            <a:headEnd len="lg" w="lg" type="none"/>
            <a:tailEnd len="lg" w="lg" type="none"/>
          </a:ln>
        </p:spPr>
      </p:cxnSp>
      <p:sp>
        <p:nvSpPr>
          <p:cNvPr id="84" name="Shape 84"/>
          <p:cNvSpPr txBox="1"/>
          <p:nvPr>
            <p:ph idx="1" type="body"/>
          </p:nvPr>
        </p:nvSpPr>
        <p:spPr>
          <a:xfrm>
            <a:off x="729450" y="1068650"/>
            <a:ext cx="7688700" cy="10344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_alt1">
    <p:bg>
      <p:bgPr>
        <a:solidFill>
          <a:schemeClr val="lt2"/>
        </a:solidFill>
      </p:bgPr>
    </p:bg>
    <p:spTree>
      <p:nvGrpSpPr>
        <p:cNvPr id="85" name="Shape 85"/>
        <p:cNvGrpSpPr/>
        <p:nvPr/>
      </p:nvGrpSpPr>
      <p:grpSpPr>
        <a:xfrm>
          <a:off x="0" y="0"/>
          <a:ext cx="0" cy="0"/>
          <a:chOff x="0" y="0"/>
          <a:chExt cx="0" cy="0"/>
        </a:xfrm>
      </p:grpSpPr>
      <p:pic>
        <p:nvPicPr>
          <p:cNvPr descr="shutterstock_429987889_edited.jpg" id="86" name="Shape 86"/>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87" name="Shape 87"/>
          <p:cNvSpPr/>
          <p:nvPr/>
        </p:nvSpPr>
        <p:spPr>
          <a:xfrm>
            <a:off x="0" y="0"/>
            <a:ext cx="9144000" cy="4878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grpSp>
        <p:nvGrpSpPr>
          <p:cNvPr id="88" name="Shape 88"/>
          <p:cNvGrpSpPr/>
          <p:nvPr/>
        </p:nvGrpSpPr>
        <p:grpSpPr>
          <a:xfrm>
            <a:off x="830392" y="1191256"/>
            <a:ext cx="745763" cy="45826"/>
            <a:chOff x="4580561" y="2589004"/>
            <a:chExt cx="1064464" cy="25200"/>
          </a:xfrm>
        </p:grpSpPr>
        <p:sp>
          <p:nvSpPr>
            <p:cNvPr id="89" name="Shape 89"/>
            <p:cNvSpPr/>
            <p:nvPr/>
          </p:nvSpPr>
          <p:spPr>
            <a:xfrm rot="-5400000">
              <a:off x="5366325" y="2335504"/>
              <a:ext cx="25200" cy="532200"/>
            </a:xfrm>
            <a:prstGeom prst="rect">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90" name="Shape 90"/>
            <p:cNvSpPr/>
            <p:nvPr/>
          </p:nvSpPr>
          <p:spPr>
            <a:xfrm rot="-5400000">
              <a:off x="4836311" y="2333254"/>
              <a:ext cx="25200" cy="5367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grpSp>
      <p:sp>
        <p:nvSpPr>
          <p:cNvPr id="91" name="Shape 91"/>
          <p:cNvSpPr txBox="1"/>
          <p:nvPr>
            <p:ph type="ctrTitle"/>
          </p:nvPr>
        </p:nvSpPr>
        <p:spPr>
          <a:xfrm>
            <a:off x="729450" y="1322450"/>
            <a:ext cx="7688100" cy="1664700"/>
          </a:xfrm>
          <a:prstGeom prst="rect">
            <a:avLst/>
          </a:prstGeom>
        </p:spPr>
        <p:txBody>
          <a:bodyPr anchorCtr="0" anchor="t" bIns="91425" lIns="91425" rIns="91425" wrap="square" tIns="91425"/>
          <a:lstStyle>
            <a:lvl1pPr lvl="0" rtl="0">
              <a:spcBef>
                <a:spcPts val="0"/>
              </a:spcBef>
              <a:buClr>
                <a:schemeClr val="dk2"/>
              </a:buClr>
              <a:buSzPct val="100000"/>
              <a:defRPr sz="4200">
                <a:solidFill>
                  <a:schemeClr val="dk2"/>
                </a:solidFill>
              </a:defRPr>
            </a:lvl1pPr>
            <a:lvl2pPr lvl="1" rtl="0">
              <a:spcBef>
                <a:spcPts val="0"/>
              </a:spcBef>
              <a:buClr>
                <a:schemeClr val="dk2"/>
              </a:buClr>
              <a:buSzPct val="100000"/>
              <a:defRPr sz="4200">
                <a:solidFill>
                  <a:schemeClr val="dk2"/>
                </a:solidFill>
              </a:defRPr>
            </a:lvl2pPr>
            <a:lvl3pPr lvl="2" rtl="0">
              <a:spcBef>
                <a:spcPts val="0"/>
              </a:spcBef>
              <a:buClr>
                <a:schemeClr val="dk2"/>
              </a:buClr>
              <a:buSzPct val="100000"/>
              <a:defRPr sz="4200">
                <a:solidFill>
                  <a:schemeClr val="dk2"/>
                </a:solidFill>
              </a:defRPr>
            </a:lvl3pPr>
            <a:lvl4pPr lvl="3" rtl="0">
              <a:spcBef>
                <a:spcPts val="0"/>
              </a:spcBef>
              <a:buClr>
                <a:schemeClr val="dk2"/>
              </a:buClr>
              <a:buSzPct val="100000"/>
              <a:defRPr sz="4200">
                <a:solidFill>
                  <a:schemeClr val="dk2"/>
                </a:solidFill>
              </a:defRPr>
            </a:lvl4pPr>
            <a:lvl5pPr lvl="4" rtl="0">
              <a:spcBef>
                <a:spcPts val="0"/>
              </a:spcBef>
              <a:buClr>
                <a:schemeClr val="dk2"/>
              </a:buClr>
              <a:buSzPct val="100000"/>
              <a:defRPr sz="4200">
                <a:solidFill>
                  <a:schemeClr val="dk2"/>
                </a:solidFill>
              </a:defRPr>
            </a:lvl5pPr>
            <a:lvl6pPr lvl="5" rtl="0">
              <a:spcBef>
                <a:spcPts val="0"/>
              </a:spcBef>
              <a:buClr>
                <a:schemeClr val="dk2"/>
              </a:buClr>
              <a:buSzPct val="100000"/>
              <a:defRPr sz="4200">
                <a:solidFill>
                  <a:schemeClr val="dk2"/>
                </a:solidFill>
              </a:defRPr>
            </a:lvl6pPr>
            <a:lvl7pPr lvl="6" rtl="0">
              <a:spcBef>
                <a:spcPts val="0"/>
              </a:spcBef>
              <a:buClr>
                <a:schemeClr val="dk2"/>
              </a:buClr>
              <a:buSzPct val="100000"/>
              <a:defRPr sz="4200">
                <a:solidFill>
                  <a:schemeClr val="dk2"/>
                </a:solidFill>
              </a:defRPr>
            </a:lvl7pPr>
            <a:lvl8pPr lvl="7" rtl="0">
              <a:spcBef>
                <a:spcPts val="0"/>
              </a:spcBef>
              <a:buClr>
                <a:schemeClr val="dk2"/>
              </a:buClr>
              <a:buSzPct val="100000"/>
              <a:defRPr sz="4200">
                <a:solidFill>
                  <a:schemeClr val="dk2"/>
                </a:solidFill>
              </a:defRPr>
            </a:lvl8pPr>
            <a:lvl9pPr lvl="8" rtl="0">
              <a:spcBef>
                <a:spcPts val="0"/>
              </a:spcBef>
              <a:buClr>
                <a:schemeClr val="dk2"/>
              </a:buClr>
              <a:buSzPct val="100000"/>
              <a:defRPr sz="4200">
                <a:solidFill>
                  <a:schemeClr val="dk2"/>
                </a:solidFill>
              </a:defRPr>
            </a:lvl9pPr>
          </a:lstStyle>
          <a:p/>
        </p:txBody>
      </p:sp>
      <p:sp>
        <p:nvSpPr>
          <p:cNvPr id="92" name="Shape 92"/>
          <p:cNvSpPr txBox="1"/>
          <p:nvPr>
            <p:ph idx="1" type="subTitle"/>
          </p:nvPr>
        </p:nvSpPr>
        <p:spPr>
          <a:xfrm>
            <a:off x="729627" y="3172900"/>
            <a:ext cx="7688100" cy="541200"/>
          </a:xfrm>
          <a:prstGeom prst="rect">
            <a:avLst/>
          </a:prstGeom>
        </p:spPr>
        <p:txBody>
          <a:bodyPr anchorCtr="0" anchor="t" bIns="91425" lIns="91425" rIns="91425" wrap="square" tIns="91425"/>
          <a:lstStyle>
            <a:lvl1pPr lvl="0" rtl="0">
              <a:lnSpc>
                <a:spcPct val="100000"/>
              </a:lnSpc>
              <a:spcBef>
                <a:spcPts val="0"/>
              </a:spcBef>
              <a:spcAft>
                <a:spcPts val="0"/>
              </a:spcAft>
              <a:buSzPct val="100000"/>
              <a:buNone/>
              <a:defRPr sz="1600"/>
            </a:lvl1pPr>
            <a:lvl2pPr lvl="1" rtl="0">
              <a:lnSpc>
                <a:spcPct val="100000"/>
              </a:lnSpc>
              <a:spcBef>
                <a:spcPts val="0"/>
              </a:spcBef>
              <a:spcAft>
                <a:spcPts val="0"/>
              </a:spcAft>
              <a:buSzPct val="100000"/>
              <a:buNone/>
              <a:defRPr sz="1600"/>
            </a:lvl2pPr>
            <a:lvl3pPr lvl="2" rtl="0">
              <a:lnSpc>
                <a:spcPct val="100000"/>
              </a:lnSpc>
              <a:spcBef>
                <a:spcPts val="0"/>
              </a:spcBef>
              <a:spcAft>
                <a:spcPts val="0"/>
              </a:spcAft>
              <a:buSzPct val="100000"/>
              <a:buNone/>
              <a:defRPr sz="1600"/>
            </a:lvl3pPr>
            <a:lvl4pPr lvl="3" rtl="0">
              <a:lnSpc>
                <a:spcPct val="100000"/>
              </a:lnSpc>
              <a:spcBef>
                <a:spcPts val="0"/>
              </a:spcBef>
              <a:spcAft>
                <a:spcPts val="0"/>
              </a:spcAft>
              <a:buSzPct val="100000"/>
              <a:buNone/>
              <a:defRPr sz="1600"/>
            </a:lvl4pPr>
            <a:lvl5pPr lvl="4" rtl="0">
              <a:lnSpc>
                <a:spcPct val="100000"/>
              </a:lnSpc>
              <a:spcBef>
                <a:spcPts val="0"/>
              </a:spcBef>
              <a:spcAft>
                <a:spcPts val="0"/>
              </a:spcAft>
              <a:buSzPct val="100000"/>
              <a:buNone/>
              <a:defRPr sz="1600"/>
            </a:lvl5pPr>
            <a:lvl6pPr lvl="5" rtl="0">
              <a:lnSpc>
                <a:spcPct val="100000"/>
              </a:lnSpc>
              <a:spcBef>
                <a:spcPts val="0"/>
              </a:spcBef>
              <a:spcAft>
                <a:spcPts val="0"/>
              </a:spcAft>
              <a:buSzPct val="100000"/>
              <a:buNone/>
              <a:defRPr sz="1600"/>
            </a:lvl6pPr>
            <a:lvl7pPr lvl="6" rtl="0">
              <a:lnSpc>
                <a:spcPct val="100000"/>
              </a:lnSpc>
              <a:spcBef>
                <a:spcPts val="0"/>
              </a:spcBef>
              <a:spcAft>
                <a:spcPts val="0"/>
              </a:spcAft>
              <a:buSzPct val="100000"/>
              <a:buNone/>
              <a:defRPr sz="1600"/>
            </a:lvl7pPr>
            <a:lvl8pPr lvl="7" rtl="0">
              <a:lnSpc>
                <a:spcPct val="100000"/>
              </a:lnSpc>
              <a:spcBef>
                <a:spcPts val="0"/>
              </a:spcBef>
              <a:spcAft>
                <a:spcPts val="0"/>
              </a:spcAft>
              <a:buSzPct val="100000"/>
              <a:buNone/>
              <a:defRPr sz="1600"/>
            </a:lvl8pPr>
            <a:lvl9pPr lvl="8" rtl="0">
              <a:lnSpc>
                <a:spcPct val="100000"/>
              </a:lnSpc>
              <a:spcBef>
                <a:spcPts val="0"/>
              </a:spcBef>
              <a:spcAft>
                <a:spcPts val="0"/>
              </a:spcAft>
              <a:buSzPct val="100000"/>
              <a:buNone/>
              <a:defRPr sz="1600"/>
            </a:lvl9pPr>
          </a:lstStyle>
          <a:p/>
        </p:txBody>
      </p:sp>
      <p:sp>
        <p:nvSpPr>
          <p:cNvPr id="93" name="Shape 93"/>
          <p:cNvSpPr txBox="1"/>
          <p:nvPr>
            <p:ph idx="12" type="sldNum"/>
          </p:nvPr>
        </p:nvSpPr>
        <p:spPr>
          <a:xfrm>
            <a:off x="8536302" y="4749851"/>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GB"/>
              <a:t>‹#›</a:t>
            </a:fld>
          </a:p>
        </p:txBody>
      </p:sp>
      <p:sp>
        <p:nvSpPr>
          <p:cNvPr id="94" name="Shape 94">
            <a:hlinkClick r:id="rId3"/>
          </p:cNvPr>
          <p:cNvSpPr/>
          <p:nvPr/>
        </p:nvSpPr>
        <p:spPr>
          <a:xfrm>
            <a:off x="8280450" y="0"/>
            <a:ext cx="863400" cy="454200"/>
          </a:xfrm>
          <a:prstGeom prst="rect">
            <a:avLst/>
          </a:prstGeom>
          <a:solidFill>
            <a:srgbClr val="FFFFFF"/>
          </a:solidFill>
          <a:ln>
            <a:noFill/>
          </a:ln>
        </p:spPr>
        <p:txBody>
          <a:bodyPr anchorCtr="0" anchor="ctr" bIns="91425" lIns="91425" rIns="91425" wrap="square" tIns="91425">
            <a:noAutofit/>
          </a:bodyPr>
          <a:lstStyle/>
          <a:p>
            <a:pPr lvl="0">
              <a:spcBef>
                <a:spcPts val="0"/>
              </a:spcBef>
              <a:buNone/>
            </a:pPr>
            <a:r>
              <a:t/>
            </a:r>
            <a:endParaRPr/>
          </a:p>
        </p:txBody>
      </p:sp>
      <p:cxnSp>
        <p:nvCxnSpPr>
          <p:cNvPr id="95" name="Shape 95">
            <a:hlinkClick r:id="rId4"/>
          </p:cNvPr>
          <p:cNvCxnSpPr/>
          <p:nvPr/>
        </p:nvCxnSpPr>
        <p:spPr>
          <a:xfrm>
            <a:off x="8598817" y="216350"/>
            <a:ext cx="216300" cy="0"/>
          </a:xfrm>
          <a:prstGeom prst="straightConnector1">
            <a:avLst/>
          </a:prstGeom>
          <a:noFill/>
          <a:ln cap="flat" cmpd="sng" w="9525">
            <a:solidFill>
              <a:srgbClr val="B7B7B7"/>
            </a:solidFill>
            <a:prstDash val="solid"/>
            <a:round/>
            <a:headEnd len="lg" w="lg" type="none"/>
            <a:tailEnd len="lg" w="lg" type="none"/>
          </a:ln>
        </p:spPr>
      </p:cxnSp>
      <p:cxnSp>
        <p:nvCxnSpPr>
          <p:cNvPr id="96" name="Shape 96">
            <a:hlinkClick r:id="rId5"/>
          </p:cNvPr>
          <p:cNvCxnSpPr/>
          <p:nvPr/>
        </p:nvCxnSpPr>
        <p:spPr>
          <a:xfrm>
            <a:off x="8598817" y="250138"/>
            <a:ext cx="216300" cy="0"/>
          </a:xfrm>
          <a:prstGeom prst="straightConnector1">
            <a:avLst/>
          </a:prstGeom>
          <a:noFill/>
          <a:ln cap="flat" cmpd="sng" w="9525">
            <a:solidFill>
              <a:srgbClr val="B7B7B7"/>
            </a:solidFill>
            <a:prstDash val="solid"/>
            <a:round/>
            <a:headEnd len="lg" w="lg" type="none"/>
            <a:tailEnd len="lg" w="lg" type="none"/>
          </a:ln>
        </p:spPr>
      </p:cxnSp>
      <p:cxnSp>
        <p:nvCxnSpPr>
          <p:cNvPr id="97" name="Shape 97">
            <a:hlinkClick r:id="rId6"/>
          </p:cNvPr>
          <p:cNvCxnSpPr/>
          <p:nvPr/>
        </p:nvCxnSpPr>
        <p:spPr>
          <a:xfrm>
            <a:off x="8598817" y="283925"/>
            <a:ext cx="216300" cy="0"/>
          </a:xfrm>
          <a:prstGeom prst="straightConnector1">
            <a:avLst/>
          </a:prstGeom>
          <a:noFill/>
          <a:ln cap="flat" cmpd="sng" w="9525">
            <a:solidFill>
              <a:srgbClr val="B7B7B7"/>
            </a:solidFill>
            <a:prstDash val="solid"/>
            <a:round/>
            <a:headEnd len="lg" w="lg" type="none"/>
            <a:tailEnd len="lg" w="lg"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2802750" y="802500"/>
            <a:ext cx="3538500" cy="3538500"/>
          </a:xfrm>
          <a:prstGeom prst="rect">
            <a:avLst/>
          </a:prstGeom>
          <a:solidFill>
            <a:srgbClr val="FFFFFF"/>
          </a:solidFill>
        </p:spPr>
        <p:txBody>
          <a:bodyPr anchorCtr="0" anchor="ctr" bIns="91425" lIns="91425" rIns="91425" wrap="square"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6" name="Shape 16"/>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7" name="Shape 17"/>
        <p:cNvGrpSpPr/>
        <p:nvPr/>
      </p:nvGrpSpPr>
      <p:grpSpPr>
        <a:xfrm>
          <a:off x="0" y="0"/>
          <a:ext cx="0" cy="0"/>
          <a:chOff x="0" y="0"/>
          <a:chExt cx="0" cy="0"/>
        </a:xfrm>
      </p:grpSpPr>
      <p:sp>
        <p:nvSpPr>
          <p:cNvPr id="18" name="Shape 18"/>
          <p:cNvSpPr txBox="1"/>
          <p:nvPr>
            <p:ph type="title"/>
          </p:nvPr>
        </p:nvSpPr>
        <p:spPr>
          <a:xfrm>
            <a:off x="311700" y="292850"/>
            <a:ext cx="8520600" cy="8010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311700" y="1228675"/>
            <a:ext cx="8520600" cy="33402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1" name="Shape 21"/>
        <p:cNvGrpSpPr/>
        <p:nvPr/>
      </p:nvGrpSpPr>
      <p:grpSpPr>
        <a:xfrm>
          <a:off x="0" y="0"/>
          <a:ext cx="0" cy="0"/>
          <a:chOff x="0" y="0"/>
          <a:chExt cx="0" cy="0"/>
        </a:xfrm>
      </p:grpSpPr>
      <p:sp>
        <p:nvSpPr>
          <p:cNvPr id="22" name="Shape 22"/>
          <p:cNvSpPr txBox="1"/>
          <p:nvPr>
            <p:ph type="title"/>
          </p:nvPr>
        </p:nvSpPr>
        <p:spPr>
          <a:xfrm>
            <a:off x="311700" y="292850"/>
            <a:ext cx="8520600" cy="8010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11700" y="1228675"/>
            <a:ext cx="3999900" cy="33402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2" type="body"/>
          </p:nvPr>
        </p:nvSpPr>
        <p:spPr>
          <a:xfrm>
            <a:off x="4832400" y="1228675"/>
            <a:ext cx="3999900" cy="33402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5" name="Shape 2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6" name="Shape 26"/>
        <p:cNvGrpSpPr/>
        <p:nvPr/>
      </p:nvGrpSpPr>
      <p:grpSpPr>
        <a:xfrm>
          <a:off x="0" y="0"/>
          <a:ext cx="0" cy="0"/>
          <a:chOff x="0" y="0"/>
          <a:chExt cx="0" cy="0"/>
        </a:xfrm>
      </p:grpSpPr>
      <p:sp>
        <p:nvSpPr>
          <p:cNvPr id="27" name="Shape 27"/>
          <p:cNvSpPr txBox="1"/>
          <p:nvPr>
            <p:ph type="title"/>
          </p:nvPr>
        </p:nvSpPr>
        <p:spPr>
          <a:xfrm>
            <a:off x="304800" y="309350"/>
            <a:ext cx="8537700" cy="748200"/>
          </a:xfrm>
          <a:prstGeom prst="rect">
            <a:avLst/>
          </a:prstGeom>
        </p:spPr>
        <p:txBody>
          <a:bodyPr anchorCtr="0" anchor="t" bIns="91425" lIns="91425" rIns="91425" wrap="square" tIns="91425"/>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p:txBody>
      </p:sp>
      <p:sp>
        <p:nvSpPr>
          <p:cNvPr id="28" name="Shape 2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9" name="Shape 29"/>
        <p:cNvGrpSpPr/>
        <p:nvPr/>
      </p:nvGrpSpPr>
      <p:grpSpPr>
        <a:xfrm>
          <a:off x="0" y="0"/>
          <a:ext cx="0" cy="0"/>
          <a:chOff x="0" y="0"/>
          <a:chExt cx="0" cy="0"/>
        </a:xfrm>
      </p:grpSpPr>
      <p:sp>
        <p:nvSpPr>
          <p:cNvPr id="30" name="Shape 30"/>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31" name="Shape 31"/>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2" name="Shape 3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accent4"/>
        </a:solidFill>
      </p:bgPr>
    </p:bg>
    <p:spTree>
      <p:nvGrpSpPr>
        <p:cNvPr id="33" name="Shape 33"/>
        <p:cNvGrpSpPr/>
        <p:nvPr/>
      </p:nvGrpSpPr>
      <p:grpSpPr>
        <a:xfrm>
          <a:off x="0" y="0"/>
          <a:ext cx="0" cy="0"/>
          <a:chOff x="0" y="0"/>
          <a:chExt cx="0" cy="0"/>
        </a:xfrm>
      </p:grpSpPr>
      <p:sp>
        <p:nvSpPr>
          <p:cNvPr id="34" name="Shape 34"/>
          <p:cNvSpPr txBox="1"/>
          <p:nvPr>
            <p:ph type="title"/>
          </p:nvPr>
        </p:nvSpPr>
        <p:spPr>
          <a:xfrm>
            <a:off x="490250" y="526350"/>
            <a:ext cx="5618700" cy="4090800"/>
          </a:xfrm>
          <a:prstGeom prst="rect">
            <a:avLst/>
          </a:prstGeom>
        </p:spPr>
        <p:txBody>
          <a:bodyPr anchorCtr="0" anchor="ctr" bIns="91425" lIns="91425" rIns="91425" wrap="square" tIns="91425"/>
          <a:lstStyle>
            <a:lvl1pPr lvl="0">
              <a:spcBef>
                <a:spcPts val="0"/>
              </a:spcBef>
              <a:buClr>
                <a:schemeClr val="lt1"/>
              </a:buClr>
              <a:buSzPct val="100000"/>
              <a:defRPr sz="6000">
                <a:solidFill>
                  <a:schemeClr val="lt1"/>
                </a:solidFill>
              </a:defRPr>
            </a:lvl1pPr>
            <a:lvl2pPr lvl="1">
              <a:spcBef>
                <a:spcPts val="0"/>
              </a:spcBef>
              <a:buClr>
                <a:schemeClr val="lt1"/>
              </a:buClr>
              <a:buSzPct val="100000"/>
              <a:defRPr sz="6000">
                <a:solidFill>
                  <a:schemeClr val="lt1"/>
                </a:solidFill>
              </a:defRPr>
            </a:lvl2pPr>
            <a:lvl3pPr lvl="2">
              <a:spcBef>
                <a:spcPts val="0"/>
              </a:spcBef>
              <a:buClr>
                <a:schemeClr val="lt1"/>
              </a:buClr>
              <a:buSzPct val="100000"/>
              <a:defRPr sz="6000">
                <a:solidFill>
                  <a:schemeClr val="lt1"/>
                </a:solidFill>
              </a:defRPr>
            </a:lvl3pPr>
            <a:lvl4pPr lvl="3">
              <a:spcBef>
                <a:spcPts val="0"/>
              </a:spcBef>
              <a:buClr>
                <a:schemeClr val="lt1"/>
              </a:buClr>
              <a:buSzPct val="100000"/>
              <a:defRPr sz="6000">
                <a:solidFill>
                  <a:schemeClr val="lt1"/>
                </a:solidFill>
              </a:defRPr>
            </a:lvl4pPr>
            <a:lvl5pPr lvl="4">
              <a:spcBef>
                <a:spcPts val="0"/>
              </a:spcBef>
              <a:buClr>
                <a:schemeClr val="lt1"/>
              </a:buClr>
              <a:buSzPct val="100000"/>
              <a:defRPr sz="6000">
                <a:solidFill>
                  <a:schemeClr val="lt1"/>
                </a:solidFill>
              </a:defRPr>
            </a:lvl5pPr>
            <a:lvl6pPr lvl="5">
              <a:spcBef>
                <a:spcPts val="0"/>
              </a:spcBef>
              <a:buClr>
                <a:schemeClr val="lt1"/>
              </a:buClr>
              <a:buSzPct val="100000"/>
              <a:defRPr sz="6000">
                <a:solidFill>
                  <a:schemeClr val="lt1"/>
                </a:solidFill>
              </a:defRPr>
            </a:lvl6pPr>
            <a:lvl7pPr lvl="6">
              <a:spcBef>
                <a:spcPts val="0"/>
              </a:spcBef>
              <a:buClr>
                <a:schemeClr val="lt1"/>
              </a:buClr>
              <a:buSzPct val="100000"/>
              <a:defRPr sz="6000">
                <a:solidFill>
                  <a:schemeClr val="lt1"/>
                </a:solidFill>
              </a:defRPr>
            </a:lvl7pPr>
            <a:lvl8pPr lvl="7">
              <a:spcBef>
                <a:spcPts val="0"/>
              </a:spcBef>
              <a:buClr>
                <a:schemeClr val="lt1"/>
              </a:buClr>
              <a:buSzPct val="100000"/>
              <a:defRPr sz="6000">
                <a:solidFill>
                  <a:schemeClr val="lt1"/>
                </a:solidFill>
              </a:defRPr>
            </a:lvl8pPr>
            <a:lvl9pPr lvl="8">
              <a:spcBef>
                <a:spcPts val="0"/>
              </a:spcBef>
              <a:buClr>
                <a:schemeClr val="lt1"/>
              </a:buClr>
              <a:buSzPct val="100000"/>
              <a:defRPr sz="6000">
                <a:solidFill>
                  <a:schemeClr val="lt1"/>
                </a:solidFill>
              </a:defRPr>
            </a:lvl9pPr>
          </a:lstStyle>
          <a:p/>
        </p:txBody>
      </p:sp>
      <p:sp>
        <p:nvSpPr>
          <p:cNvPr id="35" name="Shape 3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6"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cxnSp>
        <p:nvCxnSpPr>
          <p:cNvPr id="38" name="Shape 38"/>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39" name="Shape 39"/>
          <p:cNvSpPr txBox="1"/>
          <p:nvPr>
            <p:ph type="title"/>
          </p:nvPr>
        </p:nvSpPr>
        <p:spPr>
          <a:xfrm>
            <a:off x="265500" y="1081400"/>
            <a:ext cx="4045200" cy="1710300"/>
          </a:xfrm>
          <a:prstGeom prst="rect">
            <a:avLst/>
          </a:prstGeom>
        </p:spPr>
        <p:txBody>
          <a:bodyPr anchorCtr="0" anchor="b" bIns="91425" lIns="91425" rIns="91425" wrap="square" tIns="91425"/>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p:txBody>
      </p:sp>
      <p:sp>
        <p:nvSpPr>
          <p:cNvPr id="40" name="Shape 40"/>
          <p:cNvSpPr txBox="1"/>
          <p:nvPr>
            <p:ph idx="1" type="subTitle"/>
          </p:nvPr>
        </p:nvSpPr>
        <p:spPr>
          <a:xfrm>
            <a:off x="265500" y="2845223"/>
            <a:ext cx="4045200" cy="1345500"/>
          </a:xfrm>
          <a:prstGeom prst="rect">
            <a:avLst/>
          </a:prstGeom>
        </p:spPr>
        <p:txBody>
          <a:bodyPr anchorCtr="0" anchor="t" bIns="91425" lIns="91425" rIns="91425" wrap="square" tIns="91425"/>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p:txBody>
      </p:sp>
      <p:sp>
        <p:nvSpPr>
          <p:cNvPr id="41" name="Shape 41"/>
          <p:cNvSpPr txBox="1"/>
          <p:nvPr>
            <p:ph idx="2" type="body"/>
          </p:nvPr>
        </p:nvSpPr>
        <p:spPr>
          <a:xfrm>
            <a:off x="4939500" y="724200"/>
            <a:ext cx="3837000" cy="3695100"/>
          </a:xfrm>
          <a:prstGeom prst="rect">
            <a:avLst/>
          </a:prstGeom>
        </p:spPr>
        <p:txBody>
          <a:bodyPr anchorCtr="0" anchor="ctr" bIns="91425" lIns="91425" rIns="91425" wrap="square" tIns="91425"/>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p:txBody>
      </p:sp>
      <p:sp>
        <p:nvSpPr>
          <p:cNvPr id="42" name="Shape 4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3" name="Shape 43"/>
        <p:cNvGrpSpPr/>
        <p:nvPr/>
      </p:nvGrpSpPr>
      <p:grpSpPr>
        <a:xfrm>
          <a:off x="0" y="0"/>
          <a:ext cx="0" cy="0"/>
          <a:chOff x="0" y="0"/>
          <a:chExt cx="0" cy="0"/>
        </a:xfrm>
      </p:grpSpPr>
      <p:sp>
        <p:nvSpPr>
          <p:cNvPr id="44" name="Shape 44"/>
          <p:cNvSpPr txBox="1"/>
          <p:nvPr>
            <p:ph idx="1" type="body"/>
          </p:nvPr>
        </p:nvSpPr>
        <p:spPr>
          <a:xfrm>
            <a:off x="319500" y="4230575"/>
            <a:ext cx="5998800" cy="598800"/>
          </a:xfrm>
          <a:prstGeom prst="rect">
            <a:avLst/>
          </a:prstGeom>
        </p:spPr>
        <p:txBody>
          <a:bodyPr anchorCtr="0" anchor="ctr" bIns="91425" lIns="91425" rIns="91425" wrap="square" tIns="91425"/>
          <a:lstStyle>
            <a:lvl1pPr lv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45" name="Shape 4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292850"/>
            <a:ext cx="8520600" cy="801000"/>
          </a:xfrm>
          <a:prstGeom prst="rect">
            <a:avLst/>
          </a:prstGeom>
          <a:noFill/>
          <a:ln>
            <a:noFill/>
          </a:ln>
        </p:spPr>
        <p:txBody>
          <a:bodyPr anchorCtr="0" anchor="t" bIns="91425" lIns="91425" rIns="91425" wrap="square" tIns="91425"/>
          <a:lstStyle>
            <a:lvl1pPr lv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7" name="Shape 7"/>
          <p:cNvSpPr txBox="1"/>
          <p:nvPr>
            <p:ph idx="1" type="body"/>
          </p:nvPr>
        </p:nvSpPr>
        <p:spPr>
          <a:xfrm>
            <a:off x="311700" y="1228675"/>
            <a:ext cx="8520600" cy="33402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Font typeface="Source Code Pro"/>
              <a:buChar char="●"/>
              <a:defRPr sz="1800">
                <a:solidFill>
                  <a:schemeClr val="dk2"/>
                </a:solidFill>
                <a:latin typeface="Source Code Pro"/>
                <a:ea typeface="Source Code Pro"/>
                <a:cs typeface="Source Code Pro"/>
                <a:sym typeface="Source Code Pro"/>
              </a:defRPr>
            </a:lvl1pPr>
            <a:lvl2pPr lvl="1">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2pPr>
            <a:lvl3pPr lvl="2">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3pPr>
            <a:lvl4pPr lvl="3">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4pPr>
            <a:lvl5pPr lvl="4">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5pPr>
            <a:lvl6pPr lvl="5">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6pPr>
            <a:lvl7pPr lvl="6">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7pPr>
            <a:lvl8pPr lvl="7">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8pPr>
            <a:lvl9pPr lvl="8">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GB"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hyperlink" Target="https://marvelapp.com/52861bd/screen/33749629"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ergo.human.cornell.edu/Conferences/EECE_IEQ%20and%20Productivity_ABBR.pdf" TargetMode="Externa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6.pn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24.png"/><Relationship Id="rId5" Type="http://schemas.openxmlformats.org/officeDocument/2006/relationships/image" Target="../media/image18.jpg"/><Relationship Id="rId6"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Shape 102"/>
          <p:cNvSpPr txBox="1"/>
          <p:nvPr>
            <p:ph type="ctrTitle"/>
          </p:nvPr>
        </p:nvSpPr>
        <p:spPr>
          <a:xfrm>
            <a:off x="2126550" y="2184225"/>
            <a:ext cx="4890900" cy="1030500"/>
          </a:xfrm>
          <a:prstGeom prst="rect">
            <a:avLst/>
          </a:prstGeom>
        </p:spPr>
        <p:txBody>
          <a:bodyPr anchorCtr="0" anchor="ctr" bIns="91425" lIns="91425" rIns="91425" wrap="square" tIns="91425">
            <a:noAutofit/>
          </a:bodyPr>
          <a:lstStyle/>
          <a:p>
            <a:pPr lvl="0">
              <a:spcBef>
                <a:spcPts val="0"/>
              </a:spcBef>
              <a:buNone/>
            </a:pPr>
            <a:r>
              <a:rPr lang="en-GB" sz="3000">
                <a:solidFill>
                  <a:srgbClr val="000000"/>
                </a:solidFill>
              </a:rPr>
              <a:t>CoMP 1011 - Final Presentation</a:t>
            </a:r>
          </a:p>
          <a:p>
            <a:pPr lvl="0" rtl="0">
              <a:spcBef>
                <a:spcPts val="0"/>
              </a:spcBef>
              <a:buNone/>
            </a:pPr>
            <a:r>
              <a:rPr lang="en-GB" sz="3000">
                <a:solidFill>
                  <a:srgbClr val="000000"/>
                </a:solidFill>
              </a:rPr>
              <a:t>Nov, 18th 2017</a:t>
            </a:r>
          </a:p>
        </p:txBody>
      </p:sp>
      <p:sp>
        <p:nvSpPr>
          <p:cNvPr id="103" name="Shape 103"/>
          <p:cNvSpPr txBox="1"/>
          <p:nvPr>
            <p:ph idx="1" type="subTitle"/>
          </p:nvPr>
        </p:nvSpPr>
        <p:spPr>
          <a:xfrm>
            <a:off x="2126538" y="3697922"/>
            <a:ext cx="4890900" cy="541200"/>
          </a:xfrm>
          <a:prstGeom prst="rect">
            <a:avLst/>
          </a:prstGeom>
        </p:spPr>
        <p:txBody>
          <a:bodyPr anchorCtr="0" anchor="ctr" bIns="91425" lIns="91425" rIns="91425" wrap="square" tIns="91425">
            <a:noAutofit/>
          </a:bodyPr>
          <a:lstStyle/>
          <a:p>
            <a:pPr lvl="0">
              <a:spcBef>
                <a:spcPts val="0"/>
              </a:spcBef>
              <a:buNone/>
            </a:pPr>
            <a:r>
              <a:rPr lang="en-GB" sz="1400"/>
              <a:t>Wei-Ting Lin</a:t>
            </a:r>
          </a:p>
          <a:p>
            <a:pPr lvl="0">
              <a:spcBef>
                <a:spcPts val="0"/>
              </a:spcBef>
              <a:buNone/>
            </a:pPr>
            <a:r>
              <a:rPr lang="en-GB" sz="1400"/>
              <a:t>Soheil Hajimohammadi</a:t>
            </a:r>
          </a:p>
        </p:txBody>
      </p:sp>
      <p:pic>
        <p:nvPicPr>
          <p:cNvPr descr="cozy.png" id="104" name="Shape 104"/>
          <p:cNvPicPr preferRelativeResize="0"/>
          <p:nvPr/>
        </p:nvPicPr>
        <p:blipFill rotWithShape="1">
          <a:blip r:embed="rId3">
            <a:alphaModFix/>
          </a:blip>
          <a:srcRect b="29815" l="14218" r="17293" t="32530"/>
          <a:stretch/>
        </p:blipFill>
        <p:spPr>
          <a:xfrm>
            <a:off x="2867825" y="896923"/>
            <a:ext cx="3408350" cy="1116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Shape 191"/>
          <p:cNvSpPr txBox="1"/>
          <p:nvPr>
            <p:ph type="title"/>
          </p:nvPr>
        </p:nvSpPr>
        <p:spPr>
          <a:xfrm>
            <a:off x="311700" y="555600"/>
            <a:ext cx="2808000" cy="755700"/>
          </a:xfrm>
          <a:prstGeom prst="rect">
            <a:avLst/>
          </a:prstGeom>
        </p:spPr>
        <p:txBody>
          <a:bodyPr anchorCtr="0" anchor="b" bIns="91425" lIns="91425" rIns="91425" wrap="square" tIns="91425">
            <a:noAutofit/>
          </a:bodyPr>
          <a:lstStyle/>
          <a:p>
            <a:pPr lvl="0">
              <a:spcBef>
                <a:spcPts val="0"/>
              </a:spcBef>
              <a:buNone/>
            </a:pPr>
            <a:r>
              <a:rPr lang="en-GB" sz="4800"/>
              <a:t>SITE MAP</a:t>
            </a:r>
          </a:p>
        </p:txBody>
      </p:sp>
      <p:pic>
        <p:nvPicPr>
          <p:cNvPr id="192" name="Shape 192"/>
          <p:cNvPicPr preferRelativeResize="0"/>
          <p:nvPr/>
        </p:nvPicPr>
        <p:blipFill>
          <a:blip r:embed="rId3">
            <a:alphaModFix/>
          </a:blip>
          <a:stretch>
            <a:fillRect/>
          </a:stretch>
        </p:blipFill>
        <p:spPr>
          <a:xfrm>
            <a:off x="3385931" y="152400"/>
            <a:ext cx="3675372" cy="49911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type="title"/>
          </p:nvPr>
        </p:nvSpPr>
        <p:spPr>
          <a:xfrm>
            <a:off x="311700" y="555600"/>
            <a:ext cx="2808000" cy="755700"/>
          </a:xfrm>
          <a:prstGeom prst="rect">
            <a:avLst/>
          </a:prstGeom>
        </p:spPr>
        <p:txBody>
          <a:bodyPr anchorCtr="0" anchor="b" bIns="91425" lIns="91425" rIns="91425" wrap="square" tIns="91425">
            <a:noAutofit/>
          </a:bodyPr>
          <a:lstStyle/>
          <a:p>
            <a:pPr lvl="0" rtl="0">
              <a:spcBef>
                <a:spcPts val="0"/>
              </a:spcBef>
              <a:buNone/>
            </a:pPr>
            <a:r>
              <a:rPr lang="en-GB" sz="4800"/>
              <a:t>WIREFRAMES</a:t>
            </a:r>
          </a:p>
        </p:txBody>
      </p:sp>
      <p:sp>
        <p:nvSpPr>
          <p:cNvPr id="198" name="Shape 198"/>
          <p:cNvSpPr txBox="1"/>
          <p:nvPr>
            <p:ph idx="1" type="body"/>
          </p:nvPr>
        </p:nvSpPr>
        <p:spPr>
          <a:xfrm>
            <a:off x="311700" y="1389600"/>
            <a:ext cx="2808000" cy="3179400"/>
          </a:xfrm>
          <a:prstGeom prst="rect">
            <a:avLst/>
          </a:prstGeom>
        </p:spPr>
        <p:txBody>
          <a:bodyPr anchorCtr="0" anchor="t" bIns="91425" lIns="91425" rIns="91425" wrap="square" tIns="91425">
            <a:noAutofit/>
          </a:bodyPr>
          <a:lstStyle/>
          <a:p>
            <a:pPr lvl="0" rtl="0">
              <a:spcBef>
                <a:spcPts val="0"/>
              </a:spcBef>
              <a:buNone/>
            </a:pPr>
            <a:r>
              <a:t/>
            </a:r>
            <a:endParaRPr/>
          </a:p>
        </p:txBody>
      </p:sp>
      <p:pic>
        <p:nvPicPr>
          <p:cNvPr id="199" name="Shape 199"/>
          <p:cNvPicPr preferRelativeResize="0"/>
          <p:nvPr/>
        </p:nvPicPr>
        <p:blipFill>
          <a:blip r:embed="rId3">
            <a:alphaModFix/>
          </a:blip>
          <a:stretch>
            <a:fillRect/>
          </a:stretch>
        </p:blipFill>
        <p:spPr>
          <a:xfrm>
            <a:off x="3272100" y="152400"/>
            <a:ext cx="3627518" cy="4838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Shape 204"/>
          <p:cNvSpPr txBox="1"/>
          <p:nvPr>
            <p:ph type="title"/>
          </p:nvPr>
        </p:nvSpPr>
        <p:spPr>
          <a:xfrm>
            <a:off x="311700" y="555600"/>
            <a:ext cx="2808000" cy="755700"/>
          </a:xfrm>
          <a:prstGeom prst="rect">
            <a:avLst/>
          </a:prstGeom>
        </p:spPr>
        <p:txBody>
          <a:bodyPr anchorCtr="0" anchor="b" bIns="91425" lIns="91425" rIns="91425" wrap="square" tIns="91425">
            <a:noAutofit/>
          </a:bodyPr>
          <a:lstStyle/>
          <a:p>
            <a:pPr lvl="0" rtl="0">
              <a:spcBef>
                <a:spcPts val="0"/>
              </a:spcBef>
              <a:buNone/>
            </a:pPr>
            <a:r>
              <a:rPr lang="en-GB" sz="4800"/>
              <a:t>WIREFRAMES</a:t>
            </a:r>
          </a:p>
        </p:txBody>
      </p:sp>
      <p:sp>
        <p:nvSpPr>
          <p:cNvPr id="205" name="Shape 205"/>
          <p:cNvSpPr txBox="1"/>
          <p:nvPr>
            <p:ph idx="1" type="body"/>
          </p:nvPr>
        </p:nvSpPr>
        <p:spPr>
          <a:xfrm>
            <a:off x="311700" y="1389600"/>
            <a:ext cx="2808000" cy="3179400"/>
          </a:xfrm>
          <a:prstGeom prst="rect">
            <a:avLst/>
          </a:prstGeom>
        </p:spPr>
        <p:txBody>
          <a:bodyPr anchorCtr="0" anchor="t" bIns="91425" lIns="91425" rIns="91425" wrap="square" tIns="91425">
            <a:noAutofit/>
          </a:bodyPr>
          <a:lstStyle/>
          <a:p>
            <a:pPr lvl="0" rtl="0">
              <a:spcBef>
                <a:spcPts val="0"/>
              </a:spcBef>
              <a:buNone/>
            </a:pPr>
            <a:r>
              <a:t/>
            </a:r>
            <a:endParaRPr/>
          </a:p>
        </p:txBody>
      </p:sp>
      <p:pic>
        <p:nvPicPr>
          <p:cNvPr id="206" name="Shape 206"/>
          <p:cNvPicPr preferRelativeResize="0"/>
          <p:nvPr/>
        </p:nvPicPr>
        <p:blipFill>
          <a:blip r:embed="rId3">
            <a:alphaModFix/>
          </a:blip>
          <a:stretch>
            <a:fillRect/>
          </a:stretch>
        </p:blipFill>
        <p:spPr>
          <a:xfrm>
            <a:off x="3272100" y="152400"/>
            <a:ext cx="3627518" cy="4838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311700" y="555600"/>
            <a:ext cx="2808000" cy="755700"/>
          </a:xfrm>
          <a:prstGeom prst="rect">
            <a:avLst/>
          </a:prstGeom>
        </p:spPr>
        <p:txBody>
          <a:bodyPr anchorCtr="0" anchor="b" bIns="91425" lIns="91425" rIns="91425" wrap="square" tIns="91425">
            <a:noAutofit/>
          </a:bodyPr>
          <a:lstStyle/>
          <a:p>
            <a:pPr lvl="0" rtl="0">
              <a:spcBef>
                <a:spcPts val="0"/>
              </a:spcBef>
              <a:buNone/>
            </a:pPr>
            <a:r>
              <a:rPr lang="en-GB" sz="4800"/>
              <a:t>WIREFRAMES</a:t>
            </a:r>
          </a:p>
        </p:txBody>
      </p:sp>
      <p:sp>
        <p:nvSpPr>
          <p:cNvPr id="212" name="Shape 212"/>
          <p:cNvSpPr txBox="1"/>
          <p:nvPr>
            <p:ph idx="1" type="body"/>
          </p:nvPr>
        </p:nvSpPr>
        <p:spPr>
          <a:xfrm>
            <a:off x="311700" y="1389600"/>
            <a:ext cx="2808000" cy="3179400"/>
          </a:xfrm>
          <a:prstGeom prst="rect">
            <a:avLst/>
          </a:prstGeom>
        </p:spPr>
        <p:txBody>
          <a:bodyPr anchorCtr="0" anchor="t" bIns="91425" lIns="91425" rIns="91425" wrap="square" tIns="91425">
            <a:noAutofit/>
          </a:bodyPr>
          <a:lstStyle/>
          <a:p>
            <a:pPr lvl="0" rtl="0">
              <a:spcBef>
                <a:spcPts val="0"/>
              </a:spcBef>
              <a:buNone/>
            </a:pPr>
            <a:r>
              <a:t/>
            </a:r>
            <a:endParaRPr/>
          </a:p>
        </p:txBody>
      </p:sp>
      <p:pic>
        <p:nvPicPr>
          <p:cNvPr id="213" name="Shape 213"/>
          <p:cNvPicPr preferRelativeResize="0"/>
          <p:nvPr/>
        </p:nvPicPr>
        <p:blipFill>
          <a:blip r:embed="rId3">
            <a:alphaModFix/>
          </a:blip>
          <a:stretch>
            <a:fillRect/>
          </a:stretch>
        </p:blipFill>
        <p:spPr>
          <a:xfrm>
            <a:off x="3272100" y="152400"/>
            <a:ext cx="3627518" cy="4838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Shape 218"/>
          <p:cNvSpPr txBox="1"/>
          <p:nvPr>
            <p:ph type="title"/>
          </p:nvPr>
        </p:nvSpPr>
        <p:spPr>
          <a:xfrm>
            <a:off x="311700" y="555600"/>
            <a:ext cx="2808000" cy="755700"/>
          </a:xfrm>
          <a:prstGeom prst="rect">
            <a:avLst/>
          </a:prstGeom>
        </p:spPr>
        <p:txBody>
          <a:bodyPr anchorCtr="0" anchor="b" bIns="91425" lIns="91425" rIns="91425" wrap="square" tIns="91425">
            <a:noAutofit/>
          </a:bodyPr>
          <a:lstStyle/>
          <a:p>
            <a:pPr lvl="0" rtl="0">
              <a:spcBef>
                <a:spcPts val="0"/>
              </a:spcBef>
              <a:buNone/>
            </a:pPr>
            <a:r>
              <a:rPr lang="en-GB" sz="4800"/>
              <a:t>WIREFRAMES</a:t>
            </a:r>
          </a:p>
        </p:txBody>
      </p:sp>
      <p:sp>
        <p:nvSpPr>
          <p:cNvPr id="219" name="Shape 219"/>
          <p:cNvSpPr txBox="1"/>
          <p:nvPr>
            <p:ph idx="1" type="body"/>
          </p:nvPr>
        </p:nvSpPr>
        <p:spPr>
          <a:xfrm>
            <a:off x="311700" y="1389600"/>
            <a:ext cx="2808000" cy="3179400"/>
          </a:xfrm>
          <a:prstGeom prst="rect">
            <a:avLst/>
          </a:prstGeom>
        </p:spPr>
        <p:txBody>
          <a:bodyPr anchorCtr="0" anchor="t" bIns="91425" lIns="91425" rIns="91425" wrap="square" tIns="91425">
            <a:noAutofit/>
          </a:bodyPr>
          <a:lstStyle/>
          <a:p>
            <a:pPr lvl="0" rtl="0">
              <a:spcBef>
                <a:spcPts val="0"/>
              </a:spcBef>
              <a:buNone/>
            </a:pPr>
            <a:r>
              <a:t/>
            </a:r>
            <a:endParaRPr/>
          </a:p>
        </p:txBody>
      </p:sp>
      <p:pic>
        <p:nvPicPr>
          <p:cNvPr id="220" name="Shape 220"/>
          <p:cNvPicPr preferRelativeResize="0"/>
          <p:nvPr/>
        </p:nvPicPr>
        <p:blipFill>
          <a:blip r:embed="rId3">
            <a:alphaModFix/>
          </a:blip>
          <a:stretch>
            <a:fillRect/>
          </a:stretch>
        </p:blipFill>
        <p:spPr>
          <a:xfrm>
            <a:off x="3272100" y="152400"/>
            <a:ext cx="3627518" cy="4838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Shape 225"/>
          <p:cNvSpPr txBox="1"/>
          <p:nvPr>
            <p:ph type="title"/>
          </p:nvPr>
        </p:nvSpPr>
        <p:spPr>
          <a:xfrm>
            <a:off x="311700" y="467600"/>
            <a:ext cx="8260800" cy="843600"/>
          </a:xfrm>
          <a:prstGeom prst="rect">
            <a:avLst/>
          </a:prstGeom>
        </p:spPr>
        <p:txBody>
          <a:bodyPr anchorCtr="0" anchor="b" bIns="91425" lIns="91425" rIns="91425" wrap="square" tIns="91425">
            <a:noAutofit/>
          </a:bodyPr>
          <a:lstStyle/>
          <a:p>
            <a:pPr lvl="0" algn="ctr">
              <a:spcBef>
                <a:spcPts val="0"/>
              </a:spcBef>
              <a:buNone/>
            </a:pPr>
            <a:r>
              <a:rPr lang="en-GB" sz="4800"/>
              <a:t>USER TESTING</a:t>
            </a:r>
          </a:p>
        </p:txBody>
      </p:sp>
      <p:sp>
        <p:nvSpPr>
          <p:cNvPr id="226" name="Shape 226"/>
          <p:cNvSpPr txBox="1"/>
          <p:nvPr>
            <p:ph idx="1" type="body"/>
          </p:nvPr>
        </p:nvSpPr>
        <p:spPr>
          <a:xfrm>
            <a:off x="311700" y="1389600"/>
            <a:ext cx="8260800" cy="3546600"/>
          </a:xfrm>
          <a:prstGeom prst="rect">
            <a:avLst/>
          </a:prstGeom>
        </p:spPr>
        <p:txBody>
          <a:bodyPr anchorCtr="0" anchor="t" bIns="91425" lIns="91425" rIns="91425" wrap="square" tIns="91425">
            <a:noAutofit/>
          </a:bodyPr>
          <a:lstStyle/>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Goals, Tasks, Questions</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Results &amp; Conclusion</a:t>
            </a:r>
          </a:p>
          <a:p>
            <a:pPr indent="-342900" lvl="1" marL="9144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User was confused by what do we mean by comfort ‘map’ (originally named our app ‘Comfort Map’)</a:t>
            </a:r>
          </a:p>
          <a:p>
            <a:pPr indent="-342900" lvl="1" marL="9144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Unclear on dashboard icons and what they mean.</a:t>
            </a:r>
          </a:p>
          <a:p>
            <a:pPr indent="-342900" lvl="1" marL="9144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Unclear on what Rewards meant and why they needed to earn Stars.</a:t>
            </a:r>
          </a:p>
          <a:p>
            <a:pPr indent="-342900" lvl="1" marL="9144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They could not change humidity (the water drop is ambiguous).</a:t>
            </a:r>
          </a:p>
          <a:p>
            <a:pPr indent="-342900" lvl="1" marL="9144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App purpose and messages were clear.</a:t>
            </a:r>
          </a:p>
          <a:p>
            <a:pPr indent="-342900" lvl="1" marL="9144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User was unclear if app icons were interactive/clickable</a:t>
            </a:r>
          </a:p>
          <a:p>
            <a:pPr indent="-342900" lvl="0" marL="457200" rtl="0">
              <a:spcBef>
                <a:spcPts val="0"/>
              </a:spcBef>
              <a:buClr>
                <a:srgbClr val="000000"/>
              </a:buClr>
              <a:buSzPct val="100000"/>
              <a:buFont typeface="Roboto"/>
              <a:buChar char="●"/>
            </a:pPr>
            <a:r>
              <a:rPr lang="en-GB" sz="1800">
                <a:solidFill>
                  <a:srgbClr val="000000"/>
                </a:solidFill>
                <a:latin typeface="Roboto"/>
                <a:ea typeface="Roboto"/>
                <a:cs typeface="Roboto"/>
                <a:sym typeface="Roboto"/>
              </a:rPr>
              <a:t>Several changes made to app wireframes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Shape 231"/>
          <p:cNvSpPr txBox="1"/>
          <p:nvPr>
            <p:ph type="title"/>
          </p:nvPr>
        </p:nvSpPr>
        <p:spPr>
          <a:xfrm>
            <a:off x="311700" y="363675"/>
            <a:ext cx="8468700" cy="947700"/>
          </a:xfrm>
          <a:prstGeom prst="rect">
            <a:avLst/>
          </a:prstGeom>
        </p:spPr>
        <p:txBody>
          <a:bodyPr anchorCtr="0" anchor="b" bIns="91425" lIns="91425" rIns="91425" wrap="square" tIns="91425">
            <a:noAutofit/>
          </a:bodyPr>
          <a:lstStyle/>
          <a:p>
            <a:pPr lvl="0" algn="ctr">
              <a:spcBef>
                <a:spcPts val="0"/>
              </a:spcBef>
              <a:buNone/>
            </a:pPr>
            <a:r>
              <a:rPr lang="en-GB" sz="4800"/>
              <a:t>PERSONA: SARA JOHNSON</a:t>
            </a:r>
          </a:p>
        </p:txBody>
      </p:sp>
      <p:sp>
        <p:nvSpPr>
          <p:cNvPr id="232" name="Shape 232"/>
          <p:cNvSpPr txBox="1"/>
          <p:nvPr>
            <p:ph idx="1" type="body"/>
          </p:nvPr>
        </p:nvSpPr>
        <p:spPr>
          <a:xfrm>
            <a:off x="2773900" y="1498925"/>
            <a:ext cx="6232800" cy="3519000"/>
          </a:xfrm>
          <a:prstGeom prst="rect">
            <a:avLst/>
          </a:prstGeom>
        </p:spPr>
        <p:txBody>
          <a:bodyPr anchorCtr="0" anchor="t" bIns="91425" lIns="91425" rIns="91425" wrap="square" tIns="91425">
            <a:noAutofit/>
          </a:bodyPr>
          <a:lstStyle/>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55yo, educated, has grandchildren</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Friendly, patient</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Use social media apps</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Works at the office and in-house building management</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Wants to save money and increase productivity</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Frustrated​ ​by​ ​frequent​ ​and​ ​repeated complaints​ ​by​ ​the​ ​same​ ​clients​ ​for​ ​the same​ ​issues</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Motivated​ ​to​ ​reduce​ ​cost​ ​of​ ​maintenance and​ ​power</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Cares about employee satisfactions and communication</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DITL</a:t>
            </a:r>
          </a:p>
        </p:txBody>
      </p:sp>
      <p:pic>
        <p:nvPicPr>
          <p:cNvPr id="233" name="Shape 233"/>
          <p:cNvPicPr preferRelativeResize="0"/>
          <p:nvPr/>
        </p:nvPicPr>
        <p:blipFill rotWithShape="1">
          <a:blip r:embed="rId3">
            <a:alphaModFix/>
          </a:blip>
          <a:srcRect b="11794" l="24810" r="28667" t="4732"/>
          <a:stretch/>
        </p:blipFill>
        <p:spPr>
          <a:xfrm>
            <a:off x="183969" y="1589850"/>
            <a:ext cx="2589931" cy="30980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id="238" name="Shape 238"/>
          <p:cNvPicPr preferRelativeResize="0"/>
          <p:nvPr/>
        </p:nvPicPr>
        <p:blipFill>
          <a:blip r:embed="rId3">
            <a:alphaModFix/>
          </a:blip>
          <a:stretch>
            <a:fillRect/>
          </a:stretch>
        </p:blipFill>
        <p:spPr>
          <a:xfrm>
            <a:off x="3562776" y="1222975"/>
            <a:ext cx="1894150" cy="3783224"/>
          </a:xfrm>
          <a:prstGeom prst="rect">
            <a:avLst/>
          </a:prstGeom>
          <a:noFill/>
          <a:ln>
            <a:noFill/>
          </a:ln>
        </p:spPr>
      </p:pic>
      <p:sp>
        <p:nvSpPr>
          <p:cNvPr id="239" name="Shape 239"/>
          <p:cNvSpPr txBox="1"/>
          <p:nvPr/>
        </p:nvSpPr>
        <p:spPr>
          <a:xfrm>
            <a:off x="3083638" y="137300"/>
            <a:ext cx="2852400" cy="932400"/>
          </a:xfrm>
          <a:prstGeom prst="rect">
            <a:avLst/>
          </a:prstGeom>
          <a:noFill/>
          <a:ln>
            <a:noFill/>
          </a:ln>
        </p:spPr>
        <p:txBody>
          <a:bodyPr anchorCtr="0" anchor="ctr" bIns="91425" lIns="91425" rIns="91425" wrap="square" tIns="91425">
            <a:noAutofit/>
          </a:bodyPr>
          <a:lstStyle/>
          <a:p>
            <a:pPr lvl="0" rtl="0">
              <a:lnSpc>
                <a:spcPct val="115000"/>
              </a:lnSpc>
              <a:spcBef>
                <a:spcPts val="0"/>
              </a:spcBef>
              <a:buNone/>
            </a:pPr>
            <a:r>
              <a:rPr lang="en-GB" sz="6000" u="sng">
                <a:solidFill>
                  <a:srgbClr val="1155CC"/>
                </a:solidFill>
                <a:latin typeface="Amatic SC"/>
                <a:ea typeface="Amatic SC"/>
                <a:cs typeface="Amatic SC"/>
                <a:sym typeface="Amatic SC"/>
                <a:hlinkClick r:id="rId4"/>
              </a:rPr>
              <a:t>LIVE PREVIEW</a:t>
            </a:r>
            <a:r>
              <a:rPr lang="en-GB" sz="6000">
                <a:latin typeface="Amatic SC"/>
                <a:ea typeface="Amatic SC"/>
                <a:cs typeface="Amatic SC"/>
                <a:sym typeface="Amatic SC"/>
              </a:rPr>
              <a:t> </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idx="4294967295" type="ctrTitle"/>
          </p:nvPr>
        </p:nvSpPr>
        <p:spPr>
          <a:xfrm>
            <a:off x="2867825" y="671525"/>
            <a:ext cx="3408300" cy="1777200"/>
          </a:xfrm>
          <a:prstGeom prst="rect">
            <a:avLst/>
          </a:prstGeom>
        </p:spPr>
        <p:txBody>
          <a:bodyPr anchorCtr="0" anchor="t" bIns="91425" lIns="91425" rIns="91425" wrap="square" tIns="91425">
            <a:noAutofit/>
          </a:bodyPr>
          <a:lstStyle/>
          <a:p>
            <a:pPr lvl="0" rtl="0" algn="ctr">
              <a:spcBef>
                <a:spcPts val="0"/>
              </a:spcBef>
              <a:buNone/>
            </a:pPr>
            <a:r>
              <a:rPr lang="en-GB" sz="4800">
                <a:solidFill>
                  <a:srgbClr val="000000"/>
                </a:solidFill>
              </a:rPr>
              <a:t>Thank you</a:t>
            </a:r>
            <a:br>
              <a:rPr lang="en-GB" sz="4800">
                <a:solidFill>
                  <a:srgbClr val="000000"/>
                </a:solidFill>
              </a:rPr>
            </a:br>
            <a:r>
              <a:rPr lang="en-GB" sz="4800">
                <a:solidFill>
                  <a:srgbClr val="000000"/>
                </a:solidFill>
              </a:rPr>
              <a:t>And STAY</a:t>
            </a:r>
          </a:p>
        </p:txBody>
      </p:sp>
      <p:pic>
        <p:nvPicPr>
          <p:cNvPr descr="cozy.png" id="245" name="Shape 245"/>
          <p:cNvPicPr preferRelativeResize="0"/>
          <p:nvPr/>
        </p:nvPicPr>
        <p:blipFill rotWithShape="1">
          <a:blip r:embed="rId3">
            <a:alphaModFix/>
          </a:blip>
          <a:srcRect b="29815" l="14218" r="17293" t="32530"/>
          <a:stretch/>
        </p:blipFill>
        <p:spPr>
          <a:xfrm>
            <a:off x="2867825" y="2552148"/>
            <a:ext cx="3408350" cy="1116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Shape 109"/>
          <p:cNvSpPr txBox="1"/>
          <p:nvPr>
            <p:ph type="title"/>
          </p:nvPr>
        </p:nvSpPr>
        <p:spPr>
          <a:xfrm>
            <a:off x="311700" y="292850"/>
            <a:ext cx="8520600" cy="1025700"/>
          </a:xfrm>
          <a:prstGeom prst="rect">
            <a:avLst/>
          </a:prstGeom>
        </p:spPr>
        <p:txBody>
          <a:bodyPr anchorCtr="0" anchor="t" bIns="91425" lIns="91425" rIns="91425" wrap="square" tIns="91425">
            <a:noAutofit/>
          </a:bodyPr>
          <a:lstStyle/>
          <a:p>
            <a:pPr lvl="0" algn="ctr">
              <a:spcBef>
                <a:spcPts val="0"/>
              </a:spcBef>
              <a:buNone/>
            </a:pPr>
            <a:r>
              <a:rPr lang="en-GB" sz="4800"/>
              <a:t>Co.zy</a:t>
            </a:r>
          </a:p>
        </p:txBody>
      </p:sp>
      <p:sp>
        <p:nvSpPr>
          <p:cNvPr id="110" name="Shape 110"/>
          <p:cNvSpPr txBox="1"/>
          <p:nvPr>
            <p:ph idx="1" type="body"/>
          </p:nvPr>
        </p:nvSpPr>
        <p:spPr>
          <a:xfrm>
            <a:off x="311700" y="1404475"/>
            <a:ext cx="8656800" cy="1773000"/>
          </a:xfrm>
          <a:prstGeom prst="rect">
            <a:avLst/>
          </a:prstGeom>
        </p:spPr>
        <p:txBody>
          <a:bodyPr anchorCtr="0" anchor="t" bIns="91425" lIns="91425" rIns="91425" wrap="square" tIns="91425">
            <a:noAutofit/>
          </a:bodyPr>
          <a:lstStyle/>
          <a:p>
            <a:pPr lvl="0" rtl="0">
              <a:spcBef>
                <a:spcPts val="0"/>
              </a:spcBef>
              <a:spcAft>
                <a:spcPts val="0"/>
              </a:spcAft>
              <a:buNone/>
            </a:pPr>
            <a:r>
              <a:rPr b="1" lang="en-GB" sz="2400">
                <a:solidFill>
                  <a:schemeClr val="accent1"/>
                </a:solidFill>
                <a:latin typeface="Amatic SC"/>
                <a:ea typeface="Amatic SC"/>
                <a:cs typeface="Amatic SC"/>
                <a:sym typeface="Amatic SC"/>
              </a:rPr>
              <a:t>Co.zy </a:t>
            </a:r>
            <a:r>
              <a:rPr b="1" lang="en-GB">
                <a:solidFill>
                  <a:schemeClr val="accent1"/>
                </a:solidFill>
                <a:latin typeface="Amatic SC"/>
                <a:ea typeface="Amatic SC"/>
                <a:cs typeface="Amatic SC"/>
                <a:sym typeface="Amatic SC"/>
              </a:rPr>
              <a:t> </a:t>
            </a:r>
            <a:r>
              <a:rPr lang="en-GB" sz="2200">
                <a:solidFill>
                  <a:srgbClr val="000000"/>
                </a:solidFill>
                <a:latin typeface="Roboto"/>
                <a:ea typeface="Roboto"/>
                <a:cs typeface="Roboto"/>
                <a:sym typeface="Roboto"/>
              </a:rPr>
              <a:t>is a mobile app for office workers that is designed to eliminate employee discomfort and increase work productivity by offering a simple and interactive UI that is used to adjust workplace temperature, lighting and humidity.</a:t>
            </a:r>
          </a:p>
        </p:txBody>
      </p:sp>
      <p:pic>
        <p:nvPicPr>
          <p:cNvPr id="111" name="Shape 111"/>
          <p:cNvPicPr preferRelativeResize="0"/>
          <p:nvPr/>
        </p:nvPicPr>
        <p:blipFill rotWithShape="1">
          <a:blip r:embed="rId3">
            <a:alphaModFix/>
          </a:blip>
          <a:srcRect b="37078" l="0" r="0" t="37078"/>
          <a:stretch/>
        </p:blipFill>
        <p:spPr>
          <a:xfrm>
            <a:off x="0" y="3835670"/>
            <a:ext cx="9144003" cy="13268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Shape 116"/>
          <p:cNvSpPr txBox="1"/>
          <p:nvPr>
            <p:ph type="title"/>
          </p:nvPr>
        </p:nvSpPr>
        <p:spPr>
          <a:xfrm>
            <a:off x="311700" y="292850"/>
            <a:ext cx="8520600" cy="1025700"/>
          </a:xfrm>
          <a:prstGeom prst="rect">
            <a:avLst/>
          </a:prstGeom>
        </p:spPr>
        <p:txBody>
          <a:bodyPr anchorCtr="0" anchor="t" bIns="91425" lIns="91425" rIns="91425" wrap="square" tIns="91425">
            <a:noAutofit/>
          </a:bodyPr>
          <a:lstStyle/>
          <a:p>
            <a:pPr lvl="0" rtl="0" algn="ctr">
              <a:spcBef>
                <a:spcPts val="0"/>
              </a:spcBef>
              <a:buNone/>
            </a:pPr>
            <a:r>
              <a:rPr lang="en-GB" sz="4800"/>
              <a:t>Co.zy</a:t>
            </a:r>
          </a:p>
        </p:txBody>
      </p:sp>
      <p:sp>
        <p:nvSpPr>
          <p:cNvPr id="117" name="Shape 117"/>
          <p:cNvSpPr txBox="1"/>
          <p:nvPr>
            <p:ph idx="1" type="body"/>
          </p:nvPr>
        </p:nvSpPr>
        <p:spPr>
          <a:xfrm>
            <a:off x="243600" y="1217025"/>
            <a:ext cx="8656800" cy="2481900"/>
          </a:xfrm>
          <a:prstGeom prst="rect">
            <a:avLst/>
          </a:prstGeom>
        </p:spPr>
        <p:txBody>
          <a:bodyPr anchorCtr="0" anchor="t" bIns="91425" lIns="91425" rIns="91425" wrap="square" tIns="91425">
            <a:noAutofit/>
          </a:bodyPr>
          <a:lstStyle/>
          <a:p>
            <a:pPr indent="-342900" lvl="0" marL="457200" rtl="0">
              <a:spcBef>
                <a:spcPts val="0"/>
              </a:spcBef>
              <a:spcAft>
                <a:spcPts val="0"/>
              </a:spcAft>
              <a:buClr>
                <a:srgbClr val="000000"/>
              </a:buClr>
              <a:buSzPct val="75000"/>
              <a:buFont typeface="Roboto"/>
              <a:buChar char="●"/>
            </a:pPr>
            <a:r>
              <a:rPr b="1" lang="en-GB" sz="2400">
                <a:solidFill>
                  <a:schemeClr val="accent1"/>
                </a:solidFill>
                <a:latin typeface="Amatic SC"/>
                <a:ea typeface="Amatic SC"/>
                <a:cs typeface="Amatic SC"/>
                <a:sym typeface="Amatic SC"/>
              </a:rPr>
              <a:t>Co.zy</a:t>
            </a:r>
            <a:r>
              <a:rPr lang="en-GB" sz="2400">
                <a:solidFill>
                  <a:srgbClr val="000000"/>
                </a:solidFill>
                <a:latin typeface="Roboto"/>
                <a:ea typeface="Roboto"/>
                <a:cs typeface="Roboto"/>
                <a:sym typeface="Roboto"/>
              </a:rPr>
              <a:t>  </a:t>
            </a:r>
            <a:r>
              <a:rPr lang="en-GB">
                <a:solidFill>
                  <a:srgbClr val="000000"/>
                </a:solidFill>
                <a:latin typeface="Roboto"/>
                <a:ea typeface="Roboto"/>
                <a:cs typeface="Roboto"/>
                <a:sym typeface="Roboto"/>
              </a:rPr>
              <a:t>gives employees the ability to monitor current indoor air quality in their thermal zone in the building</a:t>
            </a:r>
          </a:p>
          <a:p>
            <a:pPr indent="-342900" lvl="0" marL="457200" rtl="0">
              <a:spcBef>
                <a:spcPts val="0"/>
              </a:spcBef>
              <a:spcAft>
                <a:spcPts val="0"/>
              </a:spcAft>
              <a:buClr>
                <a:srgbClr val="000000"/>
              </a:buClr>
              <a:buSzPct val="75000"/>
              <a:buFont typeface="Roboto"/>
              <a:buChar char="●"/>
            </a:pPr>
            <a:r>
              <a:rPr b="1" lang="en-GB" sz="2400">
                <a:solidFill>
                  <a:schemeClr val="accent1"/>
                </a:solidFill>
                <a:latin typeface="Amatic SC"/>
                <a:ea typeface="Amatic SC"/>
                <a:cs typeface="Amatic SC"/>
                <a:sym typeface="Amatic SC"/>
              </a:rPr>
              <a:t>Co.zy</a:t>
            </a:r>
            <a:r>
              <a:rPr lang="en-GB" sz="2400">
                <a:solidFill>
                  <a:srgbClr val="000000"/>
                </a:solidFill>
                <a:latin typeface="Roboto"/>
                <a:ea typeface="Roboto"/>
                <a:cs typeface="Roboto"/>
                <a:sym typeface="Roboto"/>
              </a:rPr>
              <a:t>  </a:t>
            </a:r>
            <a:r>
              <a:rPr lang="en-GB">
                <a:solidFill>
                  <a:srgbClr val="000000"/>
                </a:solidFill>
                <a:latin typeface="Roboto"/>
                <a:ea typeface="Roboto"/>
                <a:cs typeface="Roboto"/>
                <a:sym typeface="Roboto"/>
              </a:rPr>
              <a:t>interactively changes temperature, lighting, and air velocity to match their comfort levels</a:t>
            </a:r>
          </a:p>
          <a:p>
            <a:pPr indent="-342900" lvl="0" marL="457200" rtl="0">
              <a:spcBef>
                <a:spcPts val="0"/>
              </a:spcBef>
              <a:spcAft>
                <a:spcPts val="0"/>
              </a:spcAft>
              <a:buClr>
                <a:srgbClr val="000000"/>
              </a:buClr>
              <a:buSzPct val="100000"/>
              <a:buFont typeface="Roboto"/>
              <a:buChar char="●"/>
            </a:pPr>
            <a:r>
              <a:rPr lang="en-GB">
                <a:solidFill>
                  <a:srgbClr val="000000"/>
                </a:solidFill>
                <a:latin typeface="Roboto"/>
                <a:ea typeface="Roboto"/>
                <a:cs typeface="Roboto"/>
                <a:sym typeface="Roboto"/>
              </a:rPr>
              <a:t>Managers will be able to see clear, detailed data analysis of these changes</a:t>
            </a:r>
          </a:p>
          <a:p>
            <a:pPr indent="-342900" lvl="0" marL="457200" rtl="0">
              <a:spcBef>
                <a:spcPts val="0"/>
              </a:spcBef>
              <a:spcAft>
                <a:spcPts val="0"/>
              </a:spcAft>
              <a:buClr>
                <a:srgbClr val="000000"/>
              </a:buClr>
              <a:buSzPct val="100000"/>
              <a:buFont typeface="Roboto"/>
              <a:buChar char="●"/>
            </a:pPr>
            <a:r>
              <a:rPr lang="en-GB">
                <a:solidFill>
                  <a:srgbClr val="000000"/>
                </a:solidFill>
                <a:latin typeface="Roboto"/>
                <a:ea typeface="Roboto"/>
                <a:cs typeface="Roboto"/>
                <a:sym typeface="Roboto"/>
              </a:rPr>
              <a:t>The building’s HVAC control system will process these data points in a mechanical systems feedback loop</a:t>
            </a:r>
          </a:p>
        </p:txBody>
      </p:sp>
      <p:pic>
        <p:nvPicPr>
          <p:cNvPr id="118" name="Shape 118"/>
          <p:cNvPicPr preferRelativeResize="0"/>
          <p:nvPr/>
        </p:nvPicPr>
        <p:blipFill rotWithShape="1">
          <a:blip r:embed="rId3">
            <a:alphaModFix/>
          </a:blip>
          <a:srcRect b="37078" l="0" r="0" t="37078"/>
          <a:stretch/>
        </p:blipFill>
        <p:spPr>
          <a:xfrm>
            <a:off x="0" y="3835670"/>
            <a:ext cx="9144003" cy="13268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Shape 123"/>
          <p:cNvSpPr txBox="1"/>
          <p:nvPr>
            <p:ph type="title"/>
          </p:nvPr>
        </p:nvSpPr>
        <p:spPr>
          <a:xfrm>
            <a:off x="311700" y="292850"/>
            <a:ext cx="8520600" cy="1025700"/>
          </a:xfrm>
          <a:prstGeom prst="rect">
            <a:avLst/>
          </a:prstGeom>
        </p:spPr>
        <p:txBody>
          <a:bodyPr anchorCtr="0" anchor="t" bIns="91425" lIns="91425" rIns="91425" wrap="square" tIns="91425">
            <a:noAutofit/>
          </a:bodyPr>
          <a:lstStyle/>
          <a:p>
            <a:pPr lvl="0" rtl="0" algn="ctr">
              <a:spcBef>
                <a:spcPts val="0"/>
              </a:spcBef>
              <a:buNone/>
            </a:pPr>
            <a:r>
              <a:rPr lang="en-GB" sz="4800"/>
              <a:t>Co.zy</a:t>
            </a:r>
          </a:p>
        </p:txBody>
      </p:sp>
      <p:sp>
        <p:nvSpPr>
          <p:cNvPr id="124" name="Shape 124"/>
          <p:cNvSpPr txBox="1"/>
          <p:nvPr>
            <p:ph idx="1" type="body"/>
          </p:nvPr>
        </p:nvSpPr>
        <p:spPr>
          <a:xfrm>
            <a:off x="311700" y="1404475"/>
            <a:ext cx="8656800" cy="2481900"/>
          </a:xfrm>
          <a:prstGeom prst="rect">
            <a:avLst/>
          </a:prstGeom>
        </p:spPr>
        <p:txBody>
          <a:bodyPr anchorCtr="0" anchor="t" bIns="91425" lIns="91425" rIns="91425" wrap="square" tIns="91425">
            <a:noAutofit/>
          </a:bodyPr>
          <a:lstStyle/>
          <a:p>
            <a:pPr indent="-342900" lvl="0" marL="457200" rtl="0">
              <a:spcBef>
                <a:spcPts val="0"/>
              </a:spcBef>
              <a:spcAft>
                <a:spcPts val="0"/>
              </a:spcAft>
              <a:buClr>
                <a:srgbClr val="000000"/>
              </a:buClr>
              <a:buSzPct val="100000"/>
              <a:buFont typeface="Roboto"/>
              <a:buChar char="●"/>
            </a:pPr>
            <a:r>
              <a:rPr lang="en-GB">
                <a:solidFill>
                  <a:srgbClr val="000000"/>
                </a:solidFill>
                <a:latin typeface="Roboto"/>
                <a:ea typeface="Roboto"/>
                <a:cs typeface="Roboto"/>
                <a:sym typeface="Roboto"/>
              </a:rPr>
              <a:t>Employees will commit 44% less errors and will be more productive when the temperature is set at a comfortable level (which is approx. 77 degrees) and indoor air quality is within residents comfort levels.</a:t>
            </a:r>
          </a:p>
          <a:p>
            <a:pPr indent="-342900" lvl="0" marL="457200" rtl="0">
              <a:spcBef>
                <a:spcPts val="0"/>
              </a:spcBef>
              <a:spcAft>
                <a:spcPts val="0"/>
              </a:spcAft>
              <a:buClr>
                <a:srgbClr val="000000"/>
              </a:buClr>
              <a:buSzPct val="100000"/>
              <a:buFont typeface="Roboto"/>
              <a:buChar char="●"/>
            </a:pPr>
            <a:r>
              <a:rPr lang="en-GB">
                <a:solidFill>
                  <a:srgbClr val="000000"/>
                </a:solidFill>
                <a:latin typeface="Roboto"/>
                <a:ea typeface="Roboto"/>
                <a:cs typeface="Roboto"/>
                <a:sym typeface="Roboto"/>
              </a:rPr>
              <a:t>The increase in performance will financially benefit employers by 10% per hour, per employee.</a:t>
            </a:r>
          </a:p>
          <a:p>
            <a:pPr lvl="0" rtl="0">
              <a:spcBef>
                <a:spcPts val="0"/>
              </a:spcBef>
              <a:spcAft>
                <a:spcPts val="0"/>
              </a:spcAft>
              <a:buNone/>
            </a:pPr>
            <a:r>
              <a:t/>
            </a:r>
            <a:endParaRPr>
              <a:solidFill>
                <a:srgbClr val="000000"/>
              </a:solidFill>
              <a:latin typeface="Roboto"/>
              <a:ea typeface="Roboto"/>
              <a:cs typeface="Roboto"/>
              <a:sym typeface="Roboto"/>
            </a:endParaRPr>
          </a:p>
          <a:p>
            <a:pPr lvl="0" rtl="0">
              <a:spcBef>
                <a:spcPts val="0"/>
              </a:spcBef>
              <a:spcAft>
                <a:spcPts val="0"/>
              </a:spcAft>
              <a:buNone/>
            </a:pPr>
            <a:r>
              <a:rPr lang="en-GB" sz="1200">
                <a:solidFill>
                  <a:srgbClr val="B7B7B7"/>
                </a:solidFill>
                <a:latin typeface="Roboto"/>
                <a:ea typeface="Roboto"/>
                <a:cs typeface="Roboto"/>
                <a:sym typeface="Roboto"/>
              </a:rPr>
              <a:t>These statistics were gathered from the Cornell University research study by Professor Alan Hedge (June 2004).</a:t>
            </a:r>
          </a:p>
          <a:p>
            <a:pPr lvl="0" rtl="0">
              <a:spcBef>
                <a:spcPts val="0"/>
              </a:spcBef>
              <a:spcAft>
                <a:spcPts val="0"/>
              </a:spcAft>
              <a:buNone/>
            </a:pPr>
            <a:r>
              <a:rPr lang="en-GB" sz="1200">
                <a:solidFill>
                  <a:srgbClr val="B7B7B7"/>
                </a:solidFill>
                <a:latin typeface="Roboto"/>
                <a:ea typeface="Roboto"/>
                <a:cs typeface="Roboto"/>
                <a:sym typeface="Roboto"/>
              </a:rPr>
              <a:t>Link to study: </a:t>
            </a:r>
            <a:r>
              <a:rPr lang="en-GB" sz="1200" u="sng">
                <a:solidFill>
                  <a:srgbClr val="B7B7B7"/>
                </a:solidFill>
                <a:latin typeface="Roboto"/>
                <a:ea typeface="Roboto"/>
                <a:cs typeface="Roboto"/>
                <a:sym typeface="Roboto"/>
                <a:hlinkClick r:id="rId3"/>
              </a:rPr>
              <a:t>http://ergo.human.cornell.edu/Conferences/EECE_IEQ%20and%20Productivity_ABBR.pdf</a:t>
            </a:r>
          </a:p>
        </p:txBody>
      </p:sp>
      <p:pic>
        <p:nvPicPr>
          <p:cNvPr id="125" name="Shape 125"/>
          <p:cNvPicPr preferRelativeResize="0"/>
          <p:nvPr/>
        </p:nvPicPr>
        <p:blipFill rotWithShape="1">
          <a:blip r:embed="rId4">
            <a:alphaModFix/>
          </a:blip>
          <a:srcRect b="37078" l="0" r="0" t="37078"/>
          <a:stretch/>
        </p:blipFill>
        <p:spPr>
          <a:xfrm>
            <a:off x="0" y="3835670"/>
            <a:ext cx="9144003" cy="13268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Shape 130"/>
          <p:cNvSpPr txBox="1"/>
          <p:nvPr>
            <p:ph type="title"/>
          </p:nvPr>
        </p:nvSpPr>
        <p:spPr>
          <a:xfrm>
            <a:off x="311700" y="292850"/>
            <a:ext cx="8520600" cy="801000"/>
          </a:xfrm>
          <a:prstGeom prst="rect">
            <a:avLst/>
          </a:prstGeom>
        </p:spPr>
        <p:txBody>
          <a:bodyPr anchorCtr="0" anchor="t" bIns="91425" lIns="91425" rIns="91425" wrap="square" tIns="91425">
            <a:noAutofit/>
          </a:bodyPr>
          <a:lstStyle/>
          <a:p>
            <a:pPr lvl="0" algn="ctr">
              <a:spcBef>
                <a:spcPts val="0"/>
              </a:spcBef>
              <a:buNone/>
            </a:pPr>
            <a:r>
              <a:rPr lang="en-GB" sz="4800"/>
              <a:t>FEATURES</a:t>
            </a:r>
          </a:p>
        </p:txBody>
      </p:sp>
      <p:sp>
        <p:nvSpPr>
          <p:cNvPr id="131" name="Shape 131"/>
          <p:cNvSpPr/>
          <p:nvPr/>
        </p:nvSpPr>
        <p:spPr>
          <a:xfrm>
            <a:off x="374115" y="1498613"/>
            <a:ext cx="328800" cy="328800"/>
          </a:xfrm>
          <a:prstGeom prst="ellipse">
            <a:avLst/>
          </a:prstGeom>
          <a:solidFill>
            <a:srgbClr val="00BFA5"/>
          </a:solidFill>
          <a:ln>
            <a:noFill/>
          </a:ln>
        </p:spPr>
        <p:txBody>
          <a:bodyPr anchorCtr="0" anchor="ctr" bIns="91425" lIns="91425" rIns="91425" wrap="square" tIns="91425">
            <a:noAutofit/>
          </a:bodyPr>
          <a:lstStyle/>
          <a:p>
            <a:pPr lvl="0" rtl="0" algn="ctr">
              <a:spcBef>
                <a:spcPts val="0"/>
              </a:spcBef>
              <a:buNone/>
            </a:pPr>
            <a:r>
              <a:rPr b="1" lang="en-GB" sz="800">
                <a:solidFill>
                  <a:srgbClr val="FFFFFF"/>
                </a:solidFill>
              </a:rPr>
              <a:t>1</a:t>
            </a:r>
          </a:p>
        </p:txBody>
      </p:sp>
      <p:sp>
        <p:nvSpPr>
          <p:cNvPr id="132" name="Shape 132"/>
          <p:cNvSpPr txBox="1"/>
          <p:nvPr>
            <p:ph idx="1" type="body"/>
          </p:nvPr>
        </p:nvSpPr>
        <p:spPr>
          <a:xfrm>
            <a:off x="821025" y="1446313"/>
            <a:ext cx="3688200" cy="1198500"/>
          </a:xfrm>
          <a:prstGeom prst="rect">
            <a:avLst/>
          </a:prstGeom>
        </p:spPr>
        <p:txBody>
          <a:bodyPr anchorCtr="0" anchor="t" bIns="91425" lIns="91425" rIns="91425" wrap="square" tIns="91425">
            <a:noAutofit/>
          </a:bodyPr>
          <a:lstStyle/>
          <a:p>
            <a:pPr lvl="0" rtl="0" algn="just">
              <a:spcBef>
                <a:spcPts val="0"/>
              </a:spcBef>
              <a:spcAft>
                <a:spcPts val="0"/>
              </a:spcAft>
              <a:buNone/>
            </a:pPr>
            <a:r>
              <a:rPr b="1" lang="en-GB">
                <a:solidFill>
                  <a:schemeClr val="accent1"/>
                </a:solidFill>
                <a:latin typeface="Amatic SC"/>
                <a:ea typeface="Amatic SC"/>
                <a:cs typeface="Amatic SC"/>
                <a:sym typeface="Amatic SC"/>
              </a:rPr>
              <a:t>Co.zy</a:t>
            </a:r>
            <a:r>
              <a:rPr lang="en-GB" sz="1200">
                <a:solidFill>
                  <a:srgbClr val="000000"/>
                </a:solidFill>
                <a:latin typeface="Roboto"/>
                <a:ea typeface="Roboto"/>
                <a:cs typeface="Roboto"/>
                <a:sym typeface="Roboto"/>
              </a:rPr>
              <a:t> offers Employees to view current temperature and air velocity set points and set their own default levels in their workplace. This will reduce the amount of time to adjust comfort levels at the beginning of the workday.</a:t>
            </a:r>
          </a:p>
        </p:txBody>
      </p:sp>
      <p:sp>
        <p:nvSpPr>
          <p:cNvPr id="133" name="Shape 133"/>
          <p:cNvSpPr/>
          <p:nvPr/>
        </p:nvSpPr>
        <p:spPr>
          <a:xfrm>
            <a:off x="311690" y="2780968"/>
            <a:ext cx="328800" cy="328800"/>
          </a:xfrm>
          <a:prstGeom prst="ellipse">
            <a:avLst/>
          </a:prstGeom>
          <a:solidFill>
            <a:srgbClr val="00BFA5"/>
          </a:solidFill>
          <a:ln>
            <a:noFill/>
          </a:ln>
        </p:spPr>
        <p:txBody>
          <a:bodyPr anchorCtr="0" anchor="ctr" bIns="91425" lIns="91425" rIns="91425" wrap="square" tIns="91425">
            <a:noAutofit/>
          </a:bodyPr>
          <a:lstStyle/>
          <a:p>
            <a:pPr lvl="0" rtl="0" algn="ctr">
              <a:spcBef>
                <a:spcPts val="0"/>
              </a:spcBef>
              <a:buNone/>
            </a:pPr>
            <a:r>
              <a:rPr b="1" lang="en-GB" sz="800">
                <a:solidFill>
                  <a:srgbClr val="FFFFFF"/>
                </a:solidFill>
              </a:rPr>
              <a:t>2</a:t>
            </a:r>
          </a:p>
        </p:txBody>
      </p:sp>
      <p:sp>
        <p:nvSpPr>
          <p:cNvPr id="134" name="Shape 134"/>
          <p:cNvSpPr txBox="1"/>
          <p:nvPr>
            <p:ph idx="1" type="body"/>
          </p:nvPr>
        </p:nvSpPr>
        <p:spPr>
          <a:xfrm>
            <a:off x="821025" y="2740706"/>
            <a:ext cx="3688200" cy="801000"/>
          </a:xfrm>
          <a:prstGeom prst="rect">
            <a:avLst/>
          </a:prstGeom>
        </p:spPr>
        <p:txBody>
          <a:bodyPr anchorCtr="0" anchor="t" bIns="91425" lIns="91425" rIns="91425" wrap="square" tIns="91425">
            <a:noAutofit/>
          </a:bodyPr>
          <a:lstStyle/>
          <a:p>
            <a:pPr lvl="0" rtl="0" algn="just">
              <a:spcBef>
                <a:spcPts val="0"/>
              </a:spcBef>
              <a:spcAft>
                <a:spcPts val="0"/>
              </a:spcAft>
              <a:buNone/>
            </a:pPr>
            <a:r>
              <a:rPr b="1" lang="en-GB">
                <a:solidFill>
                  <a:schemeClr val="accent1"/>
                </a:solidFill>
                <a:latin typeface="Amatic SC"/>
                <a:ea typeface="Amatic SC"/>
                <a:cs typeface="Amatic SC"/>
                <a:sym typeface="Amatic SC"/>
              </a:rPr>
              <a:t>Co.zy</a:t>
            </a:r>
            <a:r>
              <a:rPr lang="en-GB" sz="1200">
                <a:solidFill>
                  <a:srgbClr val="000000"/>
                </a:solidFill>
                <a:latin typeface="Roboto"/>
                <a:ea typeface="Roboto"/>
                <a:cs typeface="Roboto"/>
                <a:sym typeface="Roboto"/>
              </a:rPr>
              <a:t> offers a simplified user interface that gives ease of use for users of all skill levels.</a:t>
            </a:r>
          </a:p>
        </p:txBody>
      </p:sp>
      <p:sp>
        <p:nvSpPr>
          <p:cNvPr id="135" name="Shape 135"/>
          <p:cNvSpPr/>
          <p:nvPr/>
        </p:nvSpPr>
        <p:spPr>
          <a:xfrm>
            <a:off x="311709" y="3686872"/>
            <a:ext cx="328800" cy="328800"/>
          </a:xfrm>
          <a:prstGeom prst="ellipse">
            <a:avLst/>
          </a:prstGeom>
          <a:solidFill>
            <a:srgbClr val="00BFA5"/>
          </a:solidFill>
          <a:ln>
            <a:noFill/>
          </a:ln>
        </p:spPr>
        <p:txBody>
          <a:bodyPr anchorCtr="0" anchor="ctr" bIns="91425" lIns="91425" rIns="91425" wrap="square" tIns="91425">
            <a:noAutofit/>
          </a:bodyPr>
          <a:lstStyle/>
          <a:p>
            <a:pPr lvl="0" rtl="0" algn="ctr">
              <a:spcBef>
                <a:spcPts val="0"/>
              </a:spcBef>
              <a:buNone/>
            </a:pPr>
            <a:r>
              <a:rPr b="1" lang="en-GB" sz="800">
                <a:solidFill>
                  <a:srgbClr val="FFFFFF"/>
                </a:solidFill>
              </a:rPr>
              <a:t>3</a:t>
            </a:r>
          </a:p>
        </p:txBody>
      </p:sp>
      <p:sp>
        <p:nvSpPr>
          <p:cNvPr id="136" name="Shape 136"/>
          <p:cNvSpPr txBox="1"/>
          <p:nvPr>
            <p:ph idx="1" type="body"/>
          </p:nvPr>
        </p:nvSpPr>
        <p:spPr>
          <a:xfrm>
            <a:off x="821025" y="3597325"/>
            <a:ext cx="3688200" cy="1198500"/>
          </a:xfrm>
          <a:prstGeom prst="rect">
            <a:avLst/>
          </a:prstGeom>
        </p:spPr>
        <p:txBody>
          <a:bodyPr anchorCtr="0" anchor="t" bIns="91425" lIns="91425" rIns="91425" wrap="square" tIns="91425">
            <a:noAutofit/>
          </a:bodyPr>
          <a:lstStyle/>
          <a:p>
            <a:pPr lvl="0" rtl="0" algn="just">
              <a:spcBef>
                <a:spcPts val="0"/>
              </a:spcBef>
              <a:spcAft>
                <a:spcPts val="0"/>
              </a:spcAft>
              <a:buNone/>
            </a:pPr>
            <a:r>
              <a:rPr b="1" lang="en-GB">
                <a:solidFill>
                  <a:schemeClr val="accent1"/>
                </a:solidFill>
                <a:latin typeface="Amatic SC"/>
                <a:ea typeface="Amatic SC"/>
                <a:cs typeface="Amatic SC"/>
                <a:sym typeface="Amatic SC"/>
              </a:rPr>
              <a:t>Co.zy </a:t>
            </a:r>
            <a:r>
              <a:rPr lang="en-GB" sz="1200">
                <a:solidFill>
                  <a:srgbClr val="000000"/>
                </a:solidFill>
                <a:latin typeface="Roboto"/>
                <a:ea typeface="Roboto"/>
                <a:cs typeface="Roboto"/>
                <a:sym typeface="Roboto"/>
              </a:rPr>
              <a:t>offers support in several languages: English, Chinese, Hindi, Arabic, Spanish, French, Japanese, Korean, Italian, Russian, and German. Each employee can choose their language of preference when they run the app.</a:t>
            </a:r>
          </a:p>
        </p:txBody>
      </p:sp>
      <p:sp>
        <p:nvSpPr>
          <p:cNvPr id="137" name="Shape 137"/>
          <p:cNvSpPr/>
          <p:nvPr/>
        </p:nvSpPr>
        <p:spPr>
          <a:xfrm>
            <a:off x="4793715" y="1426737"/>
            <a:ext cx="328800" cy="328800"/>
          </a:xfrm>
          <a:prstGeom prst="ellipse">
            <a:avLst/>
          </a:prstGeom>
          <a:solidFill>
            <a:srgbClr val="00BFA5"/>
          </a:solidFill>
          <a:ln>
            <a:noFill/>
          </a:ln>
        </p:spPr>
        <p:txBody>
          <a:bodyPr anchorCtr="0" anchor="ctr" bIns="91425" lIns="91425" rIns="91425" wrap="square" tIns="91425">
            <a:noAutofit/>
          </a:bodyPr>
          <a:lstStyle/>
          <a:p>
            <a:pPr lvl="0" rtl="0" algn="ctr">
              <a:spcBef>
                <a:spcPts val="0"/>
              </a:spcBef>
              <a:buNone/>
            </a:pPr>
            <a:r>
              <a:rPr b="1" lang="en-GB" sz="800">
                <a:solidFill>
                  <a:srgbClr val="FFFFFF"/>
                </a:solidFill>
              </a:rPr>
              <a:t>4</a:t>
            </a:r>
          </a:p>
        </p:txBody>
      </p:sp>
      <p:sp>
        <p:nvSpPr>
          <p:cNvPr id="138" name="Shape 138"/>
          <p:cNvSpPr txBox="1"/>
          <p:nvPr>
            <p:ph idx="1" type="body"/>
          </p:nvPr>
        </p:nvSpPr>
        <p:spPr>
          <a:xfrm>
            <a:off x="5240625" y="1298237"/>
            <a:ext cx="3688200" cy="1198500"/>
          </a:xfrm>
          <a:prstGeom prst="rect">
            <a:avLst/>
          </a:prstGeom>
        </p:spPr>
        <p:txBody>
          <a:bodyPr anchorCtr="0" anchor="t" bIns="91425" lIns="91425" rIns="91425" wrap="square" tIns="91425">
            <a:noAutofit/>
          </a:bodyPr>
          <a:lstStyle/>
          <a:p>
            <a:pPr lvl="0" rtl="0">
              <a:spcBef>
                <a:spcPts val="0"/>
              </a:spcBef>
              <a:spcAft>
                <a:spcPts val="0"/>
              </a:spcAft>
              <a:buNone/>
            </a:pPr>
            <a:r>
              <a:rPr b="1" lang="en-GB">
                <a:solidFill>
                  <a:schemeClr val="accent1"/>
                </a:solidFill>
                <a:latin typeface="Amatic SC"/>
                <a:ea typeface="Amatic SC"/>
                <a:cs typeface="Amatic SC"/>
                <a:sym typeface="Amatic SC"/>
              </a:rPr>
              <a:t>Co.zy</a:t>
            </a:r>
            <a:r>
              <a:rPr lang="en-GB" sz="1200">
                <a:solidFill>
                  <a:srgbClr val="000000"/>
                </a:solidFill>
                <a:latin typeface="Roboto"/>
                <a:ea typeface="Roboto"/>
                <a:cs typeface="Roboto"/>
                <a:sym typeface="Roboto"/>
              </a:rPr>
              <a:t> can sync with employee work hours to adjust temperature levels back to the default levels to save on costs when the employee ends their work day.</a:t>
            </a:r>
          </a:p>
        </p:txBody>
      </p:sp>
      <p:sp>
        <p:nvSpPr>
          <p:cNvPr id="139" name="Shape 139"/>
          <p:cNvSpPr/>
          <p:nvPr/>
        </p:nvSpPr>
        <p:spPr>
          <a:xfrm>
            <a:off x="4731290" y="2480493"/>
            <a:ext cx="328800" cy="328800"/>
          </a:xfrm>
          <a:prstGeom prst="ellipse">
            <a:avLst/>
          </a:prstGeom>
          <a:solidFill>
            <a:srgbClr val="00BFA5"/>
          </a:solidFill>
          <a:ln>
            <a:noFill/>
          </a:ln>
        </p:spPr>
        <p:txBody>
          <a:bodyPr anchorCtr="0" anchor="ctr" bIns="91425" lIns="91425" rIns="91425" wrap="square" tIns="91425">
            <a:noAutofit/>
          </a:bodyPr>
          <a:lstStyle/>
          <a:p>
            <a:pPr lvl="0" rtl="0" algn="ctr">
              <a:spcBef>
                <a:spcPts val="0"/>
              </a:spcBef>
              <a:buNone/>
            </a:pPr>
            <a:r>
              <a:rPr b="1" lang="en-GB" sz="800">
                <a:solidFill>
                  <a:srgbClr val="FFFFFF"/>
                </a:solidFill>
              </a:rPr>
              <a:t>5</a:t>
            </a:r>
          </a:p>
        </p:txBody>
      </p:sp>
      <p:sp>
        <p:nvSpPr>
          <p:cNvPr id="140" name="Shape 140"/>
          <p:cNvSpPr txBox="1"/>
          <p:nvPr>
            <p:ph idx="1" type="body"/>
          </p:nvPr>
        </p:nvSpPr>
        <p:spPr>
          <a:xfrm>
            <a:off x="5240625" y="2440231"/>
            <a:ext cx="3688200" cy="948600"/>
          </a:xfrm>
          <a:prstGeom prst="rect">
            <a:avLst/>
          </a:prstGeom>
        </p:spPr>
        <p:txBody>
          <a:bodyPr anchorCtr="0" anchor="t" bIns="91425" lIns="91425" rIns="91425" wrap="square" tIns="91425">
            <a:noAutofit/>
          </a:bodyPr>
          <a:lstStyle/>
          <a:p>
            <a:pPr lvl="0" rtl="0">
              <a:spcBef>
                <a:spcPts val="0"/>
              </a:spcBef>
              <a:spcAft>
                <a:spcPts val="0"/>
              </a:spcAft>
              <a:buNone/>
            </a:pPr>
            <a:r>
              <a:rPr b="1" lang="en-GB">
                <a:solidFill>
                  <a:schemeClr val="accent1"/>
                </a:solidFill>
                <a:latin typeface="Amatic SC"/>
                <a:ea typeface="Amatic SC"/>
                <a:cs typeface="Amatic SC"/>
                <a:sym typeface="Amatic SC"/>
              </a:rPr>
              <a:t>Co.zy</a:t>
            </a:r>
            <a:r>
              <a:rPr lang="en-GB" sz="1200">
                <a:solidFill>
                  <a:srgbClr val="000000"/>
                </a:solidFill>
                <a:latin typeface="Roboto"/>
                <a:ea typeface="Roboto"/>
                <a:cs typeface="Roboto"/>
                <a:sym typeface="Roboto"/>
              </a:rPr>
              <a:t> can predict the comfort of new employees in various office locations by comparing comfort levels with the demographic information of existing employees.</a:t>
            </a:r>
          </a:p>
        </p:txBody>
      </p:sp>
      <p:sp>
        <p:nvSpPr>
          <p:cNvPr id="141" name="Shape 141"/>
          <p:cNvSpPr/>
          <p:nvPr/>
        </p:nvSpPr>
        <p:spPr>
          <a:xfrm>
            <a:off x="4731309" y="3767396"/>
            <a:ext cx="328800" cy="328800"/>
          </a:xfrm>
          <a:prstGeom prst="ellipse">
            <a:avLst/>
          </a:prstGeom>
          <a:solidFill>
            <a:srgbClr val="00BFA5"/>
          </a:solidFill>
          <a:ln>
            <a:noFill/>
          </a:ln>
        </p:spPr>
        <p:txBody>
          <a:bodyPr anchorCtr="0" anchor="ctr" bIns="91425" lIns="91425" rIns="91425" wrap="square" tIns="91425">
            <a:noAutofit/>
          </a:bodyPr>
          <a:lstStyle/>
          <a:p>
            <a:pPr lvl="0" rtl="0" algn="ctr">
              <a:spcBef>
                <a:spcPts val="0"/>
              </a:spcBef>
              <a:buNone/>
            </a:pPr>
            <a:r>
              <a:rPr b="1" lang="en-GB" sz="800">
                <a:solidFill>
                  <a:srgbClr val="FFFFFF"/>
                </a:solidFill>
              </a:rPr>
              <a:t>6</a:t>
            </a:r>
          </a:p>
        </p:txBody>
      </p:sp>
      <p:sp>
        <p:nvSpPr>
          <p:cNvPr id="142" name="Shape 142"/>
          <p:cNvSpPr txBox="1"/>
          <p:nvPr>
            <p:ph idx="1" type="body"/>
          </p:nvPr>
        </p:nvSpPr>
        <p:spPr>
          <a:xfrm>
            <a:off x="5240625" y="3754050"/>
            <a:ext cx="3688200" cy="948600"/>
          </a:xfrm>
          <a:prstGeom prst="rect">
            <a:avLst/>
          </a:prstGeom>
        </p:spPr>
        <p:txBody>
          <a:bodyPr anchorCtr="0" anchor="t" bIns="91425" lIns="91425" rIns="91425" wrap="square" tIns="91425">
            <a:noAutofit/>
          </a:bodyPr>
          <a:lstStyle/>
          <a:p>
            <a:pPr lvl="0" rtl="0">
              <a:spcBef>
                <a:spcPts val="0"/>
              </a:spcBef>
              <a:spcAft>
                <a:spcPts val="0"/>
              </a:spcAft>
              <a:buNone/>
            </a:pPr>
            <a:r>
              <a:rPr b="1" lang="en-GB">
                <a:solidFill>
                  <a:schemeClr val="accent1"/>
                </a:solidFill>
                <a:latin typeface="Amatic SC"/>
                <a:ea typeface="Amatic SC"/>
                <a:cs typeface="Amatic SC"/>
                <a:sym typeface="Amatic SC"/>
              </a:rPr>
              <a:t>Co.zy</a:t>
            </a:r>
            <a:r>
              <a:rPr lang="en-GB" sz="1200">
                <a:solidFill>
                  <a:srgbClr val="000000"/>
                </a:solidFill>
                <a:latin typeface="Roboto"/>
                <a:ea typeface="Roboto"/>
                <a:cs typeface="Roboto"/>
                <a:sym typeface="Roboto"/>
              </a:rPr>
              <a:t> is designed to have a minimal time impact on employees while providing a large energy savings to employers.</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685800" y="3096334"/>
            <a:ext cx="3497352" cy="1970966"/>
          </a:xfrm>
          <a:prstGeom prst="rect">
            <a:avLst/>
          </a:prstGeom>
          <a:noFill/>
          <a:ln>
            <a:noFill/>
          </a:ln>
        </p:spPr>
      </p:pic>
      <p:pic>
        <p:nvPicPr>
          <p:cNvPr id="148" name="Shape 148"/>
          <p:cNvPicPr preferRelativeResize="0"/>
          <p:nvPr/>
        </p:nvPicPr>
        <p:blipFill>
          <a:blip r:embed="rId4">
            <a:alphaModFix/>
          </a:blip>
          <a:stretch>
            <a:fillRect/>
          </a:stretch>
        </p:blipFill>
        <p:spPr>
          <a:xfrm>
            <a:off x="4752777" y="3096334"/>
            <a:ext cx="3629229" cy="1970965"/>
          </a:xfrm>
          <a:prstGeom prst="rect">
            <a:avLst/>
          </a:prstGeom>
          <a:noFill/>
          <a:ln>
            <a:noFill/>
          </a:ln>
        </p:spPr>
      </p:pic>
      <p:sp>
        <p:nvSpPr>
          <p:cNvPr id="149" name="Shape 149"/>
          <p:cNvSpPr txBox="1"/>
          <p:nvPr/>
        </p:nvSpPr>
        <p:spPr>
          <a:xfrm>
            <a:off x="1580375" y="2384425"/>
            <a:ext cx="1708200" cy="559500"/>
          </a:xfrm>
          <a:prstGeom prst="rect">
            <a:avLst/>
          </a:prstGeom>
          <a:noFill/>
          <a:ln>
            <a:noFill/>
          </a:ln>
        </p:spPr>
        <p:txBody>
          <a:bodyPr anchorCtr="0" anchor="ctr" bIns="91425" lIns="91425" rIns="91425" wrap="square" tIns="91425">
            <a:noAutofit/>
          </a:bodyPr>
          <a:lstStyle/>
          <a:p>
            <a:pPr lvl="0" rtl="0">
              <a:spcBef>
                <a:spcPts val="0"/>
              </a:spcBef>
              <a:buNone/>
            </a:pPr>
            <a:r>
              <a:rPr lang="en-GB" sz="3000">
                <a:latin typeface="Amatic SC"/>
                <a:ea typeface="Amatic SC"/>
                <a:cs typeface="Amatic SC"/>
                <a:sym typeface="Amatic SC"/>
              </a:rPr>
              <a:t>Building Type</a:t>
            </a:r>
          </a:p>
        </p:txBody>
      </p:sp>
      <p:sp>
        <p:nvSpPr>
          <p:cNvPr id="150" name="Shape 150"/>
          <p:cNvSpPr txBox="1"/>
          <p:nvPr/>
        </p:nvSpPr>
        <p:spPr>
          <a:xfrm>
            <a:off x="5245288" y="2384425"/>
            <a:ext cx="2644200" cy="559500"/>
          </a:xfrm>
          <a:prstGeom prst="rect">
            <a:avLst/>
          </a:prstGeom>
          <a:noFill/>
          <a:ln>
            <a:noFill/>
          </a:ln>
        </p:spPr>
        <p:txBody>
          <a:bodyPr anchorCtr="0" anchor="ctr" bIns="91425" lIns="91425" rIns="91425" wrap="square" tIns="91425">
            <a:noAutofit/>
          </a:bodyPr>
          <a:lstStyle/>
          <a:p>
            <a:pPr lvl="0" rtl="0">
              <a:spcBef>
                <a:spcPts val="0"/>
              </a:spcBef>
              <a:buNone/>
            </a:pPr>
            <a:r>
              <a:rPr lang="en-GB" sz="3000">
                <a:latin typeface="Amatic SC"/>
                <a:ea typeface="Amatic SC"/>
                <a:cs typeface="Amatic SC"/>
                <a:sym typeface="Amatic SC"/>
              </a:rPr>
              <a:t>Communications type</a:t>
            </a:r>
          </a:p>
        </p:txBody>
      </p:sp>
      <p:sp>
        <p:nvSpPr>
          <p:cNvPr id="151" name="Shape 151"/>
          <p:cNvSpPr txBox="1"/>
          <p:nvPr>
            <p:ph type="title"/>
          </p:nvPr>
        </p:nvSpPr>
        <p:spPr>
          <a:xfrm>
            <a:off x="519550" y="0"/>
            <a:ext cx="8104800" cy="917100"/>
          </a:xfrm>
          <a:prstGeom prst="rect">
            <a:avLst/>
          </a:prstGeom>
        </p:spPr>
        <p:txBody>
          <a:bodyPr anchorCtr="0" anchor="b" bIns="91425" lIns="91425" rIns="91425" wrap="square" tIns="91425">
            <a:noAutofit/>
          </a:bodyPr>
          <a:lstStyle/>
          <a:p>
            <a:pPr lvl="0" rtl="0" algn="ctr">
              <a:spcBef>
                <a:spcPts val="0"/>
              </a:spcBef>
              <a:buNone/>
            </a:pPr>
            <a:r>
              <a:rPr lang="en-GB" sz="4800"/>
              <a:t>INTERVIEWS/SURVEYS</a:t>
            </a:r>
          </a:p>
        </p:txBody>
      </p:sp>
      <p:pic>
        <p:nvPicPr>
          <p:cNvPr id="152" name="Shape 152"/>
          <p:cNvPicPr preferRelativeResize="0"/>
          <p:nvPr/>
        </p:nvPicPr>
        <p:blipFill>
          <a:blip r:embed="rId5">
            <a:alphaModFix/>
          </a:blip>
          <a:stretch>
            <a:fillRect/>
          </a:stretch>
        </p:blipFill>
        <p:spPr>
          <a:xfrm>
            <a:off x="2717250" y="999600"/>
            <a:ext cx="877075" cy="1015424"/>
          </a:xfrm>
          <a:prstGeom prst="rect">
            <a:avLst/>
          </a:prstGeom>
          <a:noFill/>
          <a:ln>
            <a:noFill/>
          </a:ln>
        </p:spPr>
      </p:pic>
      <p:pic>
        <p:nvPicPr>
          <p:cNvPr id="153" name="Shape 153"/>
          <p:cNvPicPr preferRelativeResize="0"/>
          <p:nvPr/>
        </p:nvPicPr>
        <p:blipFill>
          <a:blip r:embed="rId6">
            <a:alphaModFix/>
          </a:blip>
          <a:stretch>
            <a:fillRect/>
          </a:stretch>
        </p:blipFill>
        <p:spPr>
          <a:xfrm>
            <a:off x="1230975" y="1010350"/>
            <a:ext cx="877075" cy="993934"/>
          </a:xfrm>
          <a:prstGeom prst="rect">
            <a:avLst/>
          </a:prstGeom>
          <a:noFill/>
          <a:ln>
            <a:noFill/>
          </a:ln>
        </p:spPr>
      </p:pic>
      <p:pic>
        <p:nvPicPr>
          <p:cNvPr id="154" name="Shape 154"/>
          <p:cNvPicPr preferRelativeResize="0"/>
          <p:nvPr/>
        </p:nvPicPr>
        <p:blipFill>
          <a:blip r:embed="rId7">
            <a:alphaModFix/>
          </a:blip>
          <a:stretch>
            <a:fillRect/>
          </a:stretch>
        </p:blipFill>
        <p:spPr>
          <a:xfrm>
            <a:off x="4120925" y="999600"/>
            <a:ext cx="1099050" cy="1046428"/>
          </a:xfrm>
          <a:prstGeom prst="rect">
            <a:avLst/>
          </a:prstGeom>
          <a:noFill/>
          <a:ln>
            <a:noFill/>
          </a:ln>
        </p:spPr>
      </p:pic>
      <p:pic>
        <p:nvPicPr>
          <p:cNvPr id="155" name="Shape 155"/>
          <p:cNvPicPr preferRelativeResize="0"/>
          <p:nvPr/>
        </p:nvPicPr>
        <p:blipFill>
          <a:blip r:embed="rId8">
            <a:alphaModFix/>
          </a:blip>
          <a:stretch>
            <a:fillRect/>
          </a:stretch>
        </p:blipFill>
        <p:spPr>
          <a:xfrm>
            <a:off x="5731600" y="972250"/>
            <a:ext cx="1050032" cy="1046425"/>
          </a:xfrm>
          <a:prstGeom prst="rect">
            <a:avLst/>
          </a:prstGeom>
          <a:noFill/>
          <a:ln>
            <a:noFill/>
          </a:ln>
        </p:spPr>
      </p:pic>
      <p:pic>
        <p:nvPicPr>
          <p:cNvPr id="156" name="Shape 156"/>
          <p:cNvPicPr preferRelativeResize="0"/>
          <p:nvPr/>
        </p:nvPicPr>
        <p:blipFill>
          <a:blip r:embed="rId9">
            <a:alphaModFix/>
          </a:blip>
          <a:stretch>
            <a:fillRect/>
          </a:stretch>
        </p:blipFill>
        <p:spPr>
          <a:xfrm>
            <a:off x="7232850" y="1015100"/>
            <a:ext cx="960380" cy="1015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Shape 161"/>
          <p:cNvPicPr preferRelativeResize="0"/>
          <p:nvPr/>
        </p:nvPicPr>
        <p:blipFill>
          <a:blip r:embed="rId3">
            <a:alphaModFix/>
          </a:blip>
          <a:stretch>
            <a:fillRect/>
          </a:stretch>
        </p:blipFill>
        <p:spPr>
          <a:xfrm>
            <a:off x="2898949" y="2868875"/>
            <a:ext cx="3543017" cy="2274625"/>
          </a:xfrm>
          <a:prstGeom prst="rect">
            <a:avLst/>
          </a:prstGeom>
          <a:noFill/>
          <a:ln>
            <a:noFill/>
          </a:ln>
        </p:spPr>
      </p:pic>
      <p:sp>
        <p:nvSpPr>
          <p:cNvPr id="162" name="Shape 162"/>
          <p:cNvSpPr txBox="1"/>
          <p:nvPr/>
        </p:nvSpPr>
        <p:spPr>
          <a:xfrm>
            <a:off x="3857988" y="2280625"/>
            <a:ext cx="1708200" cy="559500"/>
          </a:xfrm>
          <a:prstGeom prst="rect">
            <a:avLst/>
          </a:prstGeom>
          <a:noFill/>
          <a:ln>
            <a:noFill/>
          </a:ln>
        </p:spPr>
        <p:txBody>
          <a:bodyPr anchorCtr="0" anchor="ctr" bIns="91425" lIns="91425" rIns="91425" wrap="square" tIns="91425">
            <a:noAutofit/>
          </a:bodyPr>
          <a:lstStyle/>
          <a:p>
            <a:pPr lvl="0" rtl="0">
              <a:spcBef>
                <a:spcPts val="0"/>
              </a:spcBef>
              <a:buNone/>
            </a:pPr>
            <a:r>
              <a:rPr lang="en-GB" sz="3000">
                <a:latin typeface="Amatic SC"/>
                <a:ea typeface="Amatic SC"/>
                <a:cs typeface="Amatic SC"/>
                <a:sym typeface="Amatic SC"/>
              </a:rPr>
              <a:t>HVAC PROBLEMS</a:t>
            </a:r>
          </a:p>
        </p:txBody>
      </p:sp>
      <p:pic>
        <p:nvPicPr>
          <p:cNvPr id="163" name="Shape 163"/>
          <p:cNvPicPr preferRelativeResize="0"/>
          <p:nvPr/>
        </p:nvPicPr>
        <p:blipFill>
          <a:blip r:embed="rId4">
            <a:alphaModFix/>
          </a:blip>
          <a:stretch>
            <a:fillRect/>
          </a:stretch>
        </p:blipFill>
        <p:spPr>
          <a:xfrm>
            <a:off x="2717250" y="999600"/>
            <a:ext cx="877075" cy="1015424"/>
          </a:xfrm>
          <a:prstGeom prst="rect">
            <a:avLst/>
          </a:prstGeom>
          <a:noFill/>
          <a:ln>
            <a:noFill/>
          </a:ln>
        </p:spPr>
      </p:pic>
      <p:pic>
        <p:nvPicPr>
          <p:cNvPr id="164" name="Shape 164"/>
          <p:cNvPicPr preferRelativeResize="0"/>
          <p:nvPr/>
        </p:nvPicPr>
        <p:blipFill>
          <a:blip r:embed="rId5">
            <a:alphaModFix/>
          </a:blip>
          <a:stretch>
            <a:fillRect/>
          </a:stretch>
        </p:blipFill>
        <p:spPr>
          <a:xfrm>
            <a:off x="1230975" y="1010350"/>
            <a:ext cx="877075" cy="993934"/>
          </a:xfrm>
          <a:prstGeom prst="rect">
            <a:avLst/>
          </a:prstGeom>
          <a:noFill/>
          <a:ln>
            <a:noFill/>
          </a:ln>
        </p:spPr>
      </p:pic>
      <p:pic>
        <p:nvPicPr>
          <p:cNvPr id="165" name="Shape 165"/>
          <p:cNvPicPr preferRelativeResize="0"/>
          <p:nvPr/>
        </p:nvPicPr>
        <p:blipFill>
          <a:blip r:embed="rId6">
            <a:alphaModFix/>
          </a:blip>
          <a:stretch>
            <a:fillRect/>
          </a:stretch>
        </p:blipFill>
        <p:spPr>
          <a:xfrm>
            <a:off x="4120925" y="999600"/>
            <a:ext cx="1099050" cy="1046428"/>
          </a:xfrm>
          <a:prstGeom prst="rect">
            <a:avLst/>
          </a:prstGeom>
          <a:noFill/>
          <a:ln>
            <a:noFill/>
          </a:ln>
        </p:spPr>
      </p:pic>
      <p:pic>
        <p:nvPicPr>
          <p:cNvPr id="166" name="Shape 166"/>
          <p:cNvPicPr preferRelativeResize="0"/>
          <p:nvPr/>
        </p:nvPicPr>
        <p:blipFill>
          <a:blip r:embed="rId7">
            <a:alphaModFix/>
          </a:blip>
          <a:stretch>
            <a:fillRect/>
          </a:stretch>
        </p:blipFill>
        <p:spPr>
          <a:xfrm>
            <a:off x="5731600" y="972250"/>
            <a:ext cx="1050032" cy="1046425"/>
          </a:xfrm>
          <a:prstGeom prst="rect">
            <a:avLst/>
          </a:prstGeom>
          <a:noFill/>
          <a:ln>
            <a:noFill/>
          </a:ln>
        </p:spPr>
      </p:pic>
      <p:pic>
        <p:nvPicPr>
          <p:cNvPr id="167" name="Shape 167"/>
          <p:cNvPicPr preferRelativeResize="0"/>
          <p:nvPr/>
        </p:nvPicPr>
        <p:blipFill>
          <a:blip r:embed="rId8">
            <a:alphaModFix/>
          </a:blip>
          <a:stretch>
            <a:fillRect/>
          </a:stretch>
        </p:blipFill>
        <p:spPr>
          <a:xfrm>
            <a:off x="7232850" y="1015100"/>
            <a:ext cx="960380" cy="1015425"/>
          </a:xfrm>
          <a:prstGeom prst="rect">
            <a:avLst/>
          </a:prstGeom>
          <a:noFill/>
          <a:ln>
            <a:noFill/>
          </a:ln>
        </p:spPr>
      </p:pic>
      <p:sp>
        <p:nvSpPr>
          <p:cNvPr id="168" name="Shape 168"/>
          <p:cNvSpPr txBox="1"/>
          <p:nvPr>
            <p:ph type="title"/>
          </p:nvPr>
        </p:nvSpPr>
        <p:spPr>
          <a:xfrm>
            <a:off x="519550" y="0"/>
            <a:ext cx="8104800" cy="917100"/>
          </a:xfrm>
          <a:prstGeom prst="rect">
            <a:avLst/>
          </a:prstGeom>
        </p:spPr>
        <p:txBody>
          <a:bodyPr anchorCtr="0" anchor="b" bIns="91425" lIns="91425" rIns="91425" wrap="square" tIns="91425">
            <a:noAutofit/>
          </a:bodyPr>
          <a:lstStyle/>
          <a:p>
            <a:pPr lvl="0" rtl="0" algn="ctr">
              <a:spcBef>
                <a:spcPts val="0"/>
              </a:spcBef>
              <a:buNone/>
            </a:pPr>
            <a:r>
              <a:rPr lang="en-GB" sz="4800"/>
              <a:t>INTERVIEWS/SURVEYS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Shape 173"/>
          <p:cNvSpPr txBox="1"/>
          <p:nvPr>
            <p:ph type="title"/>
          </p:nvPr>
        </p:nvSpPr>
        <p:spPr>
          <a:xfrm>
            <a:off x="311700" y="342000"/>
            <a:ext cx="8609100" cy="1047600"/>
          </a:xfrm>
          <a:prstGeom prst="rect">
            <a:avLst/>
          </a:prstGeom>
        </p:spPr>
        <p:txBody>
          <a:bodyPr anchorCtr="0" anchor="b" bIns="91425" lIns="91425" rIns="91425" wrap="square" tIns="91425">
            <a:noAutofit/>
          </a:bodyPr>
          <a:lstStyle/>
          <a:p>
            <a:pPr lvl="0" algn="ctr">
              <a:spcBef>
                <a:spcPts val="0"/>
              </a:spcBef>
              <a:buNone/>
            </a:pPr>
            <a:r>
              <a:rPr lang="en-GB" sz="4800"/>
              <a:t>DESIGNING THE APP</a:t>
            </a:r>
          </a:p>
        </p:txBody>
      </p:sp>
      <p:sp>
        <p:nvSpPr>
          <p:cNvPr id="174" name="Shape 174"/>
          <p:cNvSpPr txBox="1"/>
          <p:nvPr>
            <p:ph idx="1" type="body"/>
          </p:nvPr>
        </p:nvSpPr>
        <p:spPr>
          <a:xfrm>
            <a:off x="311700" y="1510575"/>
            <a:ext cx="4782300" cy="3179400"/>
          </a:xfrm>
          <a:prstGeom prst="rect">
            <a:avLst/>
          </a:prstGeom>
        </p:spPr>
        <p:txBody>
          <a:bodyPr anchorCtr="0" anchor="t" bIns="91425" lIns="91425" rIns="91425" wrap="square" tIns="91425">
            <a:noAutofit/>
          </a:bodyPr>
          <a:lstStyle/>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Logo to seem friendly and easy to recognize</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Clean layout (flat design icons, easy to read text, usage of whitespace)</a:t>
            </a:r>
          </a:p>
          <a:p>
            <a:pPr indent="-342900" lvl="0" marL="457200" rtl="0">
              <a:spcBef>
                <a:spcPts val="0"/>
              </a:spcBef>
              <a:spcAft>
                <a:spcPts val="0"/>
              </a:spcAft>
              <a:buClr>
                <a:srgbClr val="000000"/>
              </a:buClr>
              <a:buSzPct val="100000"/>
              <a:buFont typeface="Roboto"/>
              <a:buChar char="●"/>
            </a:pPr>
            <a:r>
              <a:rPr lang="en-GB" sz="1800">
                <a:solidFill>
                  <a:srgbClr val="000000"/>
                </a:solidFill>
                <a:latin typeface="Roboto"/>
                <a:ea typeface="Roboto"/>
                <a:cs typeface="Roboto"/>
                <a:sym typeface="Roboto"/>
              </a:rPr>
              <a:t>Professional colour scheme that is business friendly</a:t>
            </a:r>
          </a:p>
          <a:p>
            <a:pPr indent="-342900" lvl="0" marL="457200" rtl="0">
              <a:spcBef>
                <a:spcPts val="0"/>
              </a:spcBef>
              <a:buClr>
                <a:srgbClr val="000000"/>
              </a:buClr>
              <a:buSzPct val="100000"/>
              <a:buFont typeface="Roboto"/>
              <a:buChar char="●"/>
            </a:pPr>
            <a:r>
              <a:rPr lang="en-GB" sz="1800">
                <a:solidFill>
                  <a:srgbClr val="000000"/>
                </a:solidFill>
                <a:latin typeface="Roboto"/>
                <a:ea typeface="Roboto"/>
                <a:cs typeface="Roboto"/>
                <a:sym typeface="Roboto"/>
              </a:rPr>
              <a:t>Aiming for easy to use UI for all skill levels so that it is accessible for anyone</a:t>
            </a:r>
          </a:p>
        </p:txBody>
      </p:sp>
      <p:pic>
        <p:nvPicPr>
          <p:cNvPr descr="palette.png" id="175" name="Shape 175"/>
          <p:cNvPicPr preferRelativeResize="0"/>
          <p:nvPr/>
        </p:nvPicPr>
        <p:blipFill rotWithShape="1">
          <a:blip r:embed="rId3">
            <a:alphaModFix/>
          </a:blip>
          <a:srcRect b="42703" l="0" r="0" t="0"/>
          <a:stretch/>
        </p:blipFill>
        <p:spPr>
          <a:xfrm>
            <a:off x="5567850" y="3614350"/>
            <a:ext cx="3352800" cy="1314450"/>
          </a:xfrm>
          <a:prstGeom prst="rect">
            <a:avLst/>
          </a:prstGeom>
          <a:noFill/>
          <a:ln>
            <a:noFill/>
          </a:ln>
        </p:spPr>
      </p:pic>
      <p:pic>
        <p:nvPicPr>
          <p:cNvPr descr="cozy.png" id="176" name="Shape 176"/>
          <p:cNvPicPr preferRelativeResize="0"/>
          <p:nvPr/>
        </p:nvPicPr>
        <p:blipFill>
          <a:blip r:embed="rId4">
            <a:alphaModFix/>
          </a:blip>
          <a:stretch>
            <a:fillRect/>
          </a:stretch>
        </p:blipFill>
        <p:spPr>
          <a:xfrm>
            <a:off x="5558325" y="1510575"/>
            <a:ext cx="3371850" cy="2009775"/>
          </a:xfrm>
          <a:prstGeom prst="rect">
            <a:avLst/>
          </a:prstGeom>
          <a:noFill/>
          <a:ln cap="flat" cmpd="sng" w="12700">
            <a:solidFill>
              <a:srgbClr val="000000"/>
            </a:solidFill>
            <a:prstDash val="solid"/>
            <a:miter lim="8000"/>
            <a:headEnd len="med" w="med" type="none"/>
            <a:tailEnd len="med" w="med"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506550" y="65925"/>
            <a:ext cx="8130900" cy="1064100"/>
          </a:xfrm>
          <a:prstGeom prst="rect">
            <a:avLst/>
          </a:prstGeom>
        </p:spPr>
        <p:txBody>
          <a:bodyPr anchorCtr="0" anchor="b" bIns="91425" lIns="91425" rIns="91425" wrap="square" tIns="91425">
            <a:noAutofit/>
          </a:bodyPr>
          <a:lstStyle/>
          <a:p>
            <a:pPr lvl="0" algn="ctr">
              <a:spcBef>
                <a:spcPts val="0"/>
              </a:spcBef>
              <a:buNone/>
            </a:pPr>
            <a:r>
              <a:rPr lang="en-GB" sz="4800"/>
              <a:t>IDEA</a:t>
            </a:r>
          </a:p>
        </p:txBody>
      </p:sp>
      <p:pic>
        <p:nvPicPr>
          <p:cNvPr id="182" name="Shape 182"/>
          <p:cNvPicPr preferRelativeResize="0"/>
          <p:nvPr/>
        </p:nvPicPr>
        <p:blipFill>
          <a:blip r:embed="rId3">
            <a:alphaModFix/>
          </a:blip>
          <a:stretch>
            <a:fillRect/>
          </a:stretch>
        </p:blipFill>
        <p:spPr>
          <a:xfrm>
            <a:off x="420413" y="3746213"/>
            <a:ext cx="1981200" cy="1295400"/>
          </a:xfrm>
          <a:prstGeom prst="rect">
            <a:avLst/>
          </a:prstGeom>
          <a:noFill/>
          <a:ln>
            <a:noFill/>
          </a:ln>
        </p:spPr>
      </p:pic>
      <p:pic>
        <p:nvPicPr>
          <p:cNvPr id="183" name="Shape 183"/>
          <p:cNvPicPr preferRelativeResize="0"/>
          <p:nvPr/>
        </p:nvPicPr>
        <p:blipFill>
          <a:blip r:embed="rId4">
            <a:alphaModFix/>
          </a:blip>
          <a:stretch>
            <a:fillRect/>
          </a:stretch>
        </p:blipFill>
        <p:spPr>
          <a:xfrm>
            <a:off x="2817225" y="3755725"/>
            <a:ext cx="790575" cy="1304925"/>
          </a:xfrm>
          <a:prstGeom prst="rect">
            <a:avLst/>
          </a:prstGeom>
          <a:noFill/>
          <a:ln>
            <a:noFill/>
          </a:ln>
        </p:spPr>
      </p:pic>
      <p:pic>
        <p:nvPicPr>
          <p:cNvPr id="184" name="Shape 184"/>
          <p:cNvPicPr preferRelativeResize="0"/>
          <p:nvPr/>
        </p:nvPicPr>
        <p:blipFill>
          <a:blip r:embed="rId5">
            <a:alphaModFix/>
          </a:blip>
          <a:stretch>
            <a:fillRect/>
          </a:stretch>
        </p:blipFill>
        <p:spPr>
          <a:xfrm>
            <a:off x="3984475" y="3731938"/>
            <a:ext cx="2609850" cy="1323975"/>
          </a:xfrm>
          <a:prstGeom prst="rect">
            <a:avLst/>
          </a:prstGeom>
          <a:noFill/>
          <a:ln>
            <a:noFill/>
          </a:ln>
        </p:spPr>
      </p:pic>
      <p:pic>
        <p:nvPicPr>
          <p:cNvPr id="185" name="Shape 185"/>
          <p:cNvPicPr preferRelativeResize="0"/>
          <p:nvPr/>
        </p:nvPicPr>
        <p:blipFill>
          <a:blip r:embed="rId6">
            <a:alphaModFix/>
          </a:blip>
          <a:stretch>
            <a:fillRect/>
          </a:stretch>
        </p:blipFill>
        <p:spPr>
          <a:xfrm>
            <a:off x="6971013" y="3746188"/>
            <a:ext cx="1752600" cy="1323975"/>
          </a:xfrm>
          <a:prstGeom prst="rect">
            <a:avLst/>
          </a:prstGeom>
          <a:noFill/>
          <a:ln>
            <a:noFill/>
          </a:ln>
        </p:spPr>
      </p:pic>
      <p:sp>
        <p:nvSpPr>
          <p:cNvPr id="186" name="Shape 186"/>
          <p:cNvSpPr txBox="1"/>
          <p:nvPr/>
        </p:nvSpPr>
        <p:spPr>
          <a:xfrm>
            <a:off x="326800" y="1130025"/>
            <a:ext cx="8516400" cy="2601900"/>
          </a:xfrm>
          <a:prstGeom prst="rect">
            <a:avLst/>
          </a:prstGeom>
          <a:noFill/>
          <a:ln>
            <a:noFill/>
          </a:ln>
        </p:spPr>
        <p:txBody>
          <a:bodyPr anchorCtr="0" anchor="ctr" bIns="91425" lIns="91425" rIns="91425" wrap="square" tIns="91425">
            <a:noAutofit/>
          </a:bodyPr>
          <a:lstStyle/>
          <a:p>
            <a:pPr indent="-342900" lvl="0" marL="457200" rtl="0">
              <a:lnSpc>
                <a:spcPct val="115000"/>
              </a:lnSpc>
              <a:spcBef>
                <a:spcPts val="0"/>
              </a:spcBef>
              <a:spcAft>
                <a:spcPts val="0"/>
              </a:spcAft>
              <a:buSzPct val="100000"/>
              <a:buFont typeface="Roboto"/>
              <a:buChar char="●"/>
            </a:pPr>
            <a:r>
              <a:rPr lang="en-GB" sz="1800">
                <a:latin typeface="Roboto"/>
                <a:ea typeface="Roboto"/>
                <a:cs typeface="Roboto"/>
                <a:sym typeface="Roboto"/>
              </a:rPr>
              <a:t>Users can set a temperature at their workspace before coming into the office to save time and feel more comfortable upon arrival</a:t>
            </a:r>
          </a:p>
          <a:p>
            <a:pPr indent="-342900" lvl="0" marL="457200" rtl="0">
              <a:lnSpc>
                <a:spcPct val="115000"/>
              </a:lnSpc>
              <a:spcBef>
                <a:spcPts val="0"/>
              </a:spcBef>
              <a:buSzPct val="100000"/>
              <a:buFont typeface="Roboto"/>
              <a:buChar char="●"/>
            </a:pPr>
            <a:r>
              <a:rPr lang="en-GB" sz="1800">
                <a:latin typeface="Roboto"/>
                <a:ea typeface="Roboto"/>
                <a:cs typeface="Roboto"/>
                <a:sym typeface="Roboto"/>
              </a:rPr>
              <a:t>Users can select the room they have HVAC access to in order to adjust the temperatures of the room that they are currently in.</a:t>
            </a:r>
          </a:p>
          <a:p>
            <a:pPr indent="-342900" lvl="0" marL="457200" rtl="0">
              <a:lnSpc>
                <a:spcPct val="115000"/>
              </a:lnSpc>
              <a:spcBef>
                <a:spcPts val="0"/>
              </a:spcBef>
              <a:buSzPct val="100000"/>
              <a:buFont typeface="Roboto"/>
              <a:buChar char="●"/>
            </a:pPr>
            <a:r>
              <a:rPr lang="en-GB" sz="1800">
                <a:latin typeface="Roboto"/>
                <a:ea typeface="Roboto"/>
                <a:cs typeface="Roboto"/>
                <a:sym typeface="Roboto"/>
              </a:rPr>
              <a:t>Meeting and shared common rooms are set to trending average employee comfort temperatures taken from app data (and can be changed manually by management).</a:t>
            </a:r>
          </a:p>
        </p:txBody>
      </p:sp>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